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74" r:id="rId4"/>
    <p:sldId id="257" r:id="rId5"/>
    <p:sldId id="271" r:id="rId6"/>
    <p:sldId id="258" r:id="rId7"/>
    <p:sldId id="259" r:id="rId8"/>
    <p:sldId id="260" r:id="rId9"/>
    <p:sldId id="277" r:id="rId10"/>
    <p:sldId id="261" r:id="rId11"/>
    <p:sldId id="275" r:id="rId12"/>
    <p:sldId id="276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4630400" cy="8229600"/>
  <p:notesSz cx="8229600" cy="14630400"/>
  <p:defaultTextStyle>
    <a:defPPr>
      <a:defRPr lang="ar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44" autoAdjust="0"/>
    <p:restoredTop sz="94249" autoAdjust="0"/>
  </p:normalViewPr>
  <p:slideViewPr>
    <p:cSldViewPr snapToGrid="0" snapToObjects="1">
      <p:cViewPr>
        <p:scale>
          <a:sx n="50" d="100"/>
          <a:sy n="50" d="100"/>
        </p:scale>
        <p:origin x="64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48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06987"/>
            <a:ext cx="7207329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Molecular Dynamics Simulations: From Setup to Analysis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4881801"/>
            <a:ext cx="720732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Molecular Dynamics (MD) simulations offer powerful insights into molecular behavior. This presentation explores the complete workflow, from system setup to advanced analysis techniques.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24256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6250186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6225659"/>
            <a:ext cx="242173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Israa M. Shamkh</a:t>
            </a:r>
            <a:endParaRPr lang="en-US" sz="2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4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Production Run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93050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719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Purpose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210282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Collect data over extended periods under constant conditions.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493050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719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Process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210282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Generate trajectory data tracking atomic positions, velocities, and properties.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52618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Output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469850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Provide insights into system dynamics and molecular interactions.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4752618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4912281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Duration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4912281" y="546985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Typically runs for nanoseconds to microseconds of simulated time.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63993"/>
            <a:ext cx="72073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Structural Analysis Techniques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448526"/>
            <a:ext cx="20332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RMSD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029670"/>
            <a:ext cx="20332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Root Mean Square Deviation tracks overall structural stability. It measures the average distance between atoms.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874443" y="3448526"/>
            <a:ext cx="20332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RMSF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8874443" y="4029670"/>
            <a:ext cx="20332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Root Mean Square Fluctuation analyzes atomic flexibility. It identifies regions with high mobility.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468695" y="3448526"/>
            <a:ext cx="20332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Radius of Gyration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1468695" y="4384000"/>
            <a:ext cx="20332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Monitors system compactness. It calculates the distribution of atoms around the center of mass.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C31CFE14-A1E2-482B-829B-424677603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4042"/>
            <a:ext cx="75436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Advanced Analysis Techniques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52982"/>
            <a:ext cx="3664863" cy="2749987"/>
          </a:xfrm>
          <a:prstGeom prst="roundRect">
            <a:avLst>
              <a:gd name="adj" fmla="val 123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179796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Principal Component Analysis (PCA)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024545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Identifies major conformational changes and essential motions in the system. It reduces data complexity.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1952982"/>
            <a:ext cx="3664863" cy="2749987"/>
          </a:xfrm>
          <a:prstGeom prst="roundRect">
            <a:avLst>
              <a:gd name="adj" fmla="val 1237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1797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MM-PBSA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2670215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Calculates binding free energies. It evaluates van der Waals, electrostatic, and solvation energy contributions.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29783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156597"/>
            <a:ext cx="30794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Free Energy Calculations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647015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Includes methods like Free Energy Perturbation (FEP) and Thermodynamic Integration (TI). Quantifies energy landscapes.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4929783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4912281" y="51565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Cluster Analysis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4912281" y="5647015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Groups similar conformations. It helps identify dominant structural states throughout the simulation.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898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Structural Analysis: RMSD and RMSF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47599"/>
            <a:ext cx="7556421" cy="2692003"/>
          </a:xfrm>
          <a:prstGeom prst="roundRect">
            <a:avLst>
              <a:gd name="adj" fmla="val 126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655219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79892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Metric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3798927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Purpose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379892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Application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4305538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444924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RMSD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4449247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Monitor overall structural stability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4449247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Compare to reference structure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5318760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546246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RMSF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5462468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Measure atomic position fluctuations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5462468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 flexible/rigid regions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7"/>
            <a:ext cx="60701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Radius of Gyration and </a:t>
            </a:r>
          </a:p>
          <a:p>
            <a:pPr marL="0" indent="0" algn="just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Hydrogen Bond Analysis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793790" y="30983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Radius of Gyration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90" y="3679507"/>
            <a:ext cx="60701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Measures molecular compactness, indicating folding or unfolding events.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93790" y="5199101"/>
            <a:ext cx="30193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Hydrogen Bond Analysis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5780245"/>
            <a:ext cx="60701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Tracks formation and dynamics of hydrogen bonds in the system.</a:t>
            </a:r>
            <a:endParaRPr lang="en-US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5FCACA06-448F-4832-90E2-3F0D89D20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0130"/>
            <a:ext cx="73129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Secondary Structure Analysis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2089071"/>
            <a:ext cx="30480" cy="51002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2584133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23442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1044059" y="2429232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2315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Initial State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2806303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 starting secondary structure elements in the molecule.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4117896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387798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1044059" y="3962995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38496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Dynamic Changes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4340066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Track formation and dissolution of alpha-helices and beta-sheets over time.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6014561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577465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1044059" y="5859661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5746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Final Analysis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236732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Assess stability and changes in secondary structure throughout the simulation.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Principal Component Analysis (PCA)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1967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59048" y="3204686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Purpose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61009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 major modes of motion in the molecular system.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11967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4850725" y="3204686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Method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61009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Reduce dimensionality of trajectory data to reveal essential dynamics.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18076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959048" y="5265777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180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67118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Study dominant conformational states and pathways in molecular movements.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4685467" y="518076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4850725" y="5265777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5422583" y="5180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Tools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5422583" y="5671185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Utilize GROMACS, AMBER, or NAMD for PCA calculations and visualization.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8328"/>
            <a:ext cx="72073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MM-PBSA: Binding Free Energy Calculations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66048"/>
            <a:ext cx="3490317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383280"/>
            <a:ext cx="30366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Molecular Mechanics Poisson-Boltzmann Surface Area method for binding energy estimation.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997321" y="2666048"/>
            <a:ext cx="3490317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0224135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Components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24135" y="3383280"/>
            <a:ext cx="30366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Combines molecular mechanics energies with solvation energies for comprehensive analysis.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88518"/>
            <a:ext cx="3490317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5153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005751"/>
            <a:ext cx="30366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Estimate ligand-receptor binding affinities in drug discovery processes.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9997321" y="5288518"/>
            <a:ext cx="3490317" cy="2032754"/>
          </a:xfrm>
          <a:prstGeom prst="roundRect">
            <a:avLst>
              <a:gd name="adj" fmla="val 1674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10224135" y="55153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Tools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224135" y="6005751"/>
            <a:ext cx="30366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Utilize AMBER or GROMACS for MM-PBSA calculations and analysis.</a:t>
            </a:r>
            <a:endParaRPr lang="en-US" sz="175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682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Advanced Free Energy Calculations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52813"/>
            <a:ext cx="214955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Free Energy Perturbation (FEP)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742617"/>
            <a:ext cx="214955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Calculates free energy differences between similar states using alchemical transformations.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3504367" y="3452813"/>
            <a:ext cx="214955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Thermodynamic Integration (TI)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504367" y="4388287"/>
            <a:ext cx="214955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Computes free energy changes along a defined thermodynamic path.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14943" y="3452813"/>
            <a:ext cx="21495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214943" y="4033957"/>
            <a:ext cx="214955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Accurately predict binding affinities and conformational changes in molecular systems.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Solvent Accessibility and Surface Area Analysis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87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Calculate SASA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8728" y="301835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Quantify surface area accessible to solvent molecules.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8728" y="430791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Identify Binding Sites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8728" y="4785479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Analyze hydrophobic patches and potential ligand binding regions.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87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Track Changes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8728" y="6552605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Monitor SASA variations during protein folding or ligand binding.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229475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Fundamentals of Molecular Dynamics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501289" y="2645569"/>
            <a:ext cx="17466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Newton's Equations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5686187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MD simulations solve Newton's equations of motion for each atom in the system.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501289" y="4489013"/>
            <a:ext cx="17466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Time Evolution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5686187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simulation progresses in discrete time steps, typically femtoseconds in duration.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6501289" y="6332458"/>
            <a:ext cx="17466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Force Fields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5686187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Interactions between atoms are described by empirical potential energy functions called force fields.</a:t>
            </a:r>
            <a:endParaRPr lang="en-US" sz="1700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85001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Cluster Analysis and Contact Maps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Cluster Analysis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8617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Group similar structures to identify dominant conformational states.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16604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Contact Maps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604" y="4578310"/>
            <a:ext cx="38617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Visualize interactions between atoms or residues within a molecule.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39419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39419" y="4578310"/>
            <a:ext cx="38617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 key interaction sites and study conformational changes over time.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2112" y="551736"/>
            <a:ext cx="7739777" cy="125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Future Directions in MD Simulations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12" y="2106573"/>
            <a:ext cx="501491" cy="5014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2112" y="2808684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AI Integration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02112" y="3242429"/>
            <a:ext cx="77397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Enhance simulation accuracy and speed using machine learning algorithms.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12" y="4165283"/>
            <a:ext cx="501491" cy="5014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2112" y="4867394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Extended Timescales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02112" y="5301139"/>
            <a:ext cx="77397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methods for simulating biological processes on longer timescales.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12" y="6223992"/>
            <a:ext cx="501491" cy="5014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2112" y="6926104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Multi-scale Modeling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02112" y="7359848"/>
            <a:ext cx="77397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Combine atomistic and coarse-grained simulations for complex systems.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478" y="751047"/>
            <a:ext cx="8424922" cy="1436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Applications in Biology and</a:t>
            </a:r>
          </a:p>
          <a:p>
            <a:pPr marL="0" indent="0" algn="just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Materials Science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490478" y="29479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Protein Folding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90478" y="3529131"/>
            <a:ext cx="386179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MD simulations reveal the complex process of protein folding, crucial for understanding diseases.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913292" y="2947987"/>
            <a:ext cx="33860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Drug-Receptor Interactions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913292" y="3529131"/>
            <a:ext cx="386179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These simulations aid in drug design by modeling how molecules interact with cellular receptors.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2902446" y="55580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Material Properties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2902446" y="6139221"/>
            <a:ext cx="386179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MD helps predict and understand material behavior at the atomic and molecular scale.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1B849239-FB7D-4EF9-9FEC-143B4B2D2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8256"/>
            <a:ext cx="72073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Fundamentals of Molecular Dynamics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30112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445448" y="3386138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301127"/>
            <a:ext cx="2753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791545"/>
            <a:ext cx="275320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MD simulates molecular behavior over time using Newton's equations of motion.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9997321" y="330112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10162580" y="3386138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734437" y="3301127"/>
            <a:ext cx="2753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Key Equation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734437" y="3791545"/>
            <a:ext cx="2753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b="1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 = ma , 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is force, m is mass, and a is where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Facceleration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2512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6445448" y="5810131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725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215539"/>
            <a:ext cx="6470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MD reveals molecular interactions, dynamics, and properties in various systems.</a:t>
            </a:r>
            <a:endParaRPr lang="en-US" sz="175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751" y="531733"/>
            <a:ext cx="5267325" cy="604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MD Simulation Workflow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955358" y="1426012"/>
            <a:ext cx="22860" cy="6273641"/>
          </a:xfrm>
          <a:prstGeom prst="roundRect">
            <a:avLst>
              <a:gd name="adj" fmla="val 126876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1161455" y="1849636"/>
            <a:ext cx="676751" cy="22860"/>
          </a:xfrm>
          <a:prstGeom prst="roundRect">
            <a:avLst>
              <a:gd name="adj" fmla="val 126876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749260" y="1643539"/>
            <a:ext cx="435054" cy="435054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890230" y="1716048"/>
            <a:ext cx="153114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030254" y="1619369"/>
            <a:ext cx="24169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System Setup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030254" y="2037397"/>
            <a:ext cx="6436995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Obtain molecular structure, add solvent molecules, and ionize the system. Prepare the simulation environment.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61455" y="3466386"/>
            <a:ext cx="676751" cy="22860"/>
          </a:xfrm>
          <a:prstGeom prst="roundRect">
            <a:avLst>
              <a:gd name="adj" fmla="val 126876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749260" y="3260288"/>
            <a:ext cx="435054" cy="435054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890230" y="3332798"/>
            <a:ext cx="153114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2030254" y="3236119"/>
            <a:ext cx="24169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Energy Minimization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030254" y="3654147"/>
            <a:ext cx="6436995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Remove unfavorable atomic interactions using algorithms like Steepest Descent or Conjugate Gradient. Optimize initial structure.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61455" y="5083135"/>
            <a:ext cx="676751" cy="22860"/>
          </a:xfrm>
          <a:prstGeom prst="roundRect">
            <a:avLst>
              <a:gd name="adj" fmla="val 126876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749260" y="4877038"/>
            <a:ext cx="435054" cy="435054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890230" y="4949547"/>
            <a:ext cx="153114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2030254" y="4852868"/>
            <a:ext cx="24169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Equilibration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030254" y="5270897"/>
            <a:ext cx="6436995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Adjust temperature and pressure using NVT/NPT ensembles. Stabilize the system before production run.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161455" y="6699885"/>
            <a:ext cx="676751" cy="22860"/>
          </a:xfrm>
          <a:prstGeom prst="roundRect">
            <a:avLst>
              <a:gd name="adj" fmla="val 126876"/>
            </a:avLst>
          </a:prstGeom>
          <a:solidFill>
            <a:srgbClr val="D9D4C9"/>
          </a:solidFill>
          <a:ln/>
        </p:spPr>
      </p:sp>
      <p:sp>
        <p:nvSpPr>
          <p:cNvPr id="21" name="Shape 18"/>
          <p:cNvSpPr/>
          <p:nvPr/>
        </p:nvSpPr>
        <p:spPr>
          <a:xfrm>
            <a:off x="749260" y="6493788"/>
            <a:ext cx="435054" cy="435054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22" name="Text 19"/>
          <p:cNvSpPr/>
          <p:nvPr/>
        </p:nvSpPr>
        <p:spPr>
          <a:xfrm>
            <a:off x="890230" y="6566297"/>
            <a:ext cx="153114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4</a:t>
            </a:r>
            <a:endParaRPr lang="en-US" sz="2250" dirty="0"/>
          </a:p>
        </p:txBody>
      </p:sp>
      <p:sp>
        <p:nvSpPr>
          <p:cNvPr id="23" name="Text 20"/>
          <p:cNvSpPr/>
          <p:nvPr/>
        </p:nvSpPr>
        <p:spPr>
          <a:xfrm>
            <a:off x="2030254" y="6469618"/>
            <a:ext cx="24169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Production Run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2030254" y="6887647"/>
            <a:ext cx="6436995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Execute main MD simulation. Collect trajectory data including atomic positions and velocities.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950000"/>
            <a:ext cx="7462480" cy="689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System Setup: Initial Structure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87041" y="1969651"/>
            <a:ext cx="30480" cy="5309949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1319808" y="2450425"/>
            <a:ext cx="771644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854273" y="2217658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1014889" y="2300288"/>
            <a:ext cx="17466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932" y="219003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Obtain Structure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932" y="2666762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Source molecular structures from Protein Data Bank or similar databases.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808" y="4293870"/>
            <a:ext cx="771644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854273" y="4061103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1014889" y="4143732"/>
            <a:ext cx="17466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932" y="4033480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Solvation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932" y="4510207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Add solvent molecules to create a realistic physiological environment.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808" y="6137315"/>
            <a:ext cx="771644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854273" y="5904548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1014889" y="5987177"/>
            <a:ext cx="17466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932" y="5876925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Ionization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932" y="6353651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Introduce counter-ions to neutralize the system and adjust ionic strength.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575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Energy Minimization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233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Purpose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441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Minimize potential energy to eliminate unfavorable atomic interactions and steric clashes.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332928" y="5233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Process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332928" y="5814417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gradient-based algorithms like steepest descent or conjugate gradient.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872067" y="5233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Outcome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872067" y="5814417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Achieve a stable starting point for subsequent simulation stages.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Equilibration Phase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Initial Adjustment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634734"/>
            <a:ext cx="5733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Gradually adjust temperature and pressure using thermostats and barostats.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Stabilization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449247"/>
            <a:ext cx="5733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Allow system to reach desired temperature and pressure conditions.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773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Verification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263759"/>
            <a:ext cx="57330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Ensure system stability before proceeding to production run.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10119"/>
            <a:ext cx="88749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Ensemble Techniques: NVT and NPT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859060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NVT Ensemble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57629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Constant number of particles, volume, and temperature. Useful for studying system behavior at specific volumes.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859060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NPT Ensemble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57629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Constant number of particles, pressure, and temperature. Mimics typical laboratory conditions more closely.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859060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Importance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576292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These ensembles allow simulations to match experimental conditions and provide meaningful thermodynamic data.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1047</Words>
  <Application>Microsoft Office PowerPoint</Application>
  <PresentationFormat>Custom</PresentationFormat>
  <Paragraphs>197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Source Sans Pro</vt:lpstr>
      <vt:lpstr>Source Sans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Israa M Shamekh</cp:lastModifiedBy>
  <cp:revision>3</cp:revision>
  <dcterms:created xsi:type="dcterms:W3CDTF">2024-11-26T09:17:02Z</dcterms:created>
  <dcterms:modified xsi:type="dcterms:W3CDTF">2024-11-26T09:59:05Z</dcterms:modified>
</cp:coreProperties>
</file>