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4630400" cy="8229600"/>
  <p:notesSz cx="8229600" cy="14630400"/>
  <p:defaultTextStyle>
    <a:defPPr>
      <a:defRPr lang="ar-E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0" d="100"/>
          <a:sy n="60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834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  <p:extLst>
      <p:ext uri="{BB962C8B-B14F-4D97-AF65-F5344CB8AC3E}">
        <p14:creationId xmlns:p14="http://schemas.microsoft.com/office/powerpoint/2010/main" val="1085933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  <p:extLst>
      <p:ext uri="{BB962C8B-B14F-4D97-AF65-F5344CB8AC3E}">
        <p14:creationId xmlns:p14="http://schemas.microsoft.com/office/powerpoint/2010/main" val="4232806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1405" y="1066562"/>
            <a:ext cx="7621191" cy="3752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350"/>
              </a:lnSpc>
              <a:buNone/>
            </a:pPr>
            <a:r>
              <a:rPr lang="en-US" sz="59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Molecular Docking and Virtual Screening: Computational Drug Discovery</a:t>
            </a:r>
            <a:endParaRPr lang="en-US" sz="5900" dirty="0"/>
          </a:p>
        </p:txBody>
      </p:sp>
      <p:sp>
        <p:nvSpPr>
          <p:cNvPr id="4" name="Text 1"/>
          <p:cNvSpPr/>
          <p:nvPr/>
        </p:nvSpPr>
        <p:spPr>
          <a:xfrm>
            <a:off x="761405" y="5145643"/>
            <a:ext cx="7621191" cy="1392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70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Explore the cutting-edge techniques of molecular docking and virtual screening in drug discovery. These computational methods revolutionize the process of identifying potential drug candidates, saving time and resources in pharmaceutical research.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761405" y="6798707"/>
            <a:ext cx="348020" cy="348020"/>
          </a:xfrm>
          <a:prstGeom prst="roundRect">
            <a:avLst>
              <a:gd name="adj" fmla="val 2627172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25" y="6806327"/>
            <a:ext cx="332780" cy="3327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18128" y="6782395"/>
            <a:ext cx="2323028" cy="380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1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Israa M. Shamkh</a:t>
            </a:r>
            <a:endParaRPr lang="en-US" sz="21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96"/>
    </mc:Choice>
    <mc:Fallback>
      <p:transition spd="slow" advTm="1759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43903"/>
            <a:ext cx="720732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Protein-Protein Interaction Networks: An Overview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75677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6445448" y="2841784"/>
            <a:ext cx="1796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2756773"/>
            <a:ext cx="27532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Network Complexity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3247192"/>
            <a:ext cx="2753201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PPI networks represent intricate relationships between proteins in cellular systems. They reveal functional dependencies and biological pathways.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9997321" y="2756773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9" name="Text 6"/>
          <p:cNvSpPr/>
          <p:nvPr/>
        </p:nvSpPr>
        <p:spPr>
          <a:xfrm>
            <a:off x="10162580" y="2841784"/>
            <a:ext cx="1796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734437" y="2756773"/>
            <a:ext cx="27532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Dynamic Nature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734437" y="3247192"/>
            <a:ext cx="275320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Interactions can be transient or stable. Network dynamics reflect cellular responses to stimuli.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906572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13" name="Text 10"/>
          <p:cNvSpPr/>
          <p:nvPr/>
        </p:nvSpPr>
        <p:spPr>
          <a:xfrm>
            <a:off x="6445448" y="5991582"/>
            <a:ext cx="1796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59065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Biological Significance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6396990"/>
            <a:ext cx="647021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Understanding PPIs is crucial for deciphering cellular functions. They influence cellular processes, signaling pathways, and disease mechanisms.</a:t>
            </a:r>
            <a:endParaRPr lang="en-US" sz="1750" dirty="0"/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58509"/>
            <a:ext cx="1256192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Applications of PPI Networks in Disease Treatment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Target Identification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215408"/>
            <a:ext cx="386179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PPI networks help identify key proteins in disease pathways. These become potential targets for drug development.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216604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Drug Repurposing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216604" y="4215408"/>
            <a:ext cx="386179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Analyzing PPI networks can reveal new applications for existing drugs. This accelerates the drug discovery process.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639419" y="36342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Personalized Medicine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639419" y="4215408"/>
            <a:ext cx="386179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PPI analysis aids in understanding individual disease profiles. This enables tailored treatment strategies for patients.</a:t>
            </a:r>
            <a:endParaRPr lang="en-US" sz="17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6760" y="756999"/>
            <a:ext cx="7650480" cy="1333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STRING: Protein-Protein Interaction Database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46760" y="2410778"/>
            <a:ext cx="3718560" cy="2594848"/>
          </a:xfrm>
          <a:prstGeom prst="roundRect">
            <a:avLst>
              <a:gd name="adj" fmla="val 1234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960120" y="2624137"/>
            <a:ext cx="2979063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Comprehensive Database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960120" y="3085505"/>
            <a:ext cx="3291840" cy="1365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STRING integrates known and predicted protein-protein interactions. It covers a wide range of organisms.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4678680" y="2410778"/>
            <a:ext cx="3718560" cy="2594848"/>
          </a:xfrm>
          <a:prstGeom prst="roundRect">
            <a:avLst>
              <a:gd name="adj" fmla="val 1234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4892040" y="2624137"/>
            <a:ext cx="266735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Interaction Sources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4892040" y="3085505"/>
            <a:ext cx="3291840" cy="1706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Includes experimental data, computational prediction methods, and public text collections. Provides a comprehensive view of protein interactions.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746760" y="5218986"/>
            <a:ext cx="3718560" cy="2253496"/>
          </a:xfrm>
          <a:prstGeom prst="roundRect">
            <a:avLst>
              <a:gd name="adj" fmla="val 1420"/>
            </a:avLst>
          </a:prstGeom>
          <a:solidFill>
            <a:srgbClr val="F3EEE3"/>
          </a:solidFill>
          <a:ln/>
        </p:spPr>
      </p:sp>
      <p:sp>
        <p:nvSpPr>
          <p:cNvPr id="11" name="Text 8"/>
          <p:cNvSpPr/>
          <p:nvPr/>
        </p:nvSpPr>
        <p:spPr>
          <a:xfrm>
            <a:off x="960120" y="5432346"/>
            <a:ext cx="266735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Visualization Tools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960120" y="5893713"/>
            <a:ext cx="3291840" cy="1365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Offers interactive network visualizations. Allows exploration of protein interactions and functional associations.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4678680" y="5218986"/>
            <a:ext cx="3718560" cy="2253496"/>
          </a:xfrm>
          <a:prstGeom prst="roundRect">
            <a:avLst>
              <a:gd name="adj" fmla="val 1420"/>
            </a:avLst>
          </a:prstGeom>
          <a:solidFill>
            <a:srgbClr val="F3EEE3"/>
          </a:solidFill>
          <a:ln/>
        </p:spPr>
      </p:sp>
      <p:sp>
        <p:nvSpPr>
          <p:cNvPr id="14" name="Text 11"/>
          <p:cNvSpPr/>
          <p:nvPr/>
        </p:nvSpPr>
        <p:spPr>
          <a:xfrm>
            <a:off x="4892040" y="5432346"/>
            <a:ext cx="2766774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Integration Capabilities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4892040" y="5893713"/>
            <a:ext cx="3291840" cy="1365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Can be integrated with other bioinformatics tools. Enhances the analysis of protein functions and interactions.</a:t>
            </a:r>
            <a:endParaRPr lang="en-US" sz="16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22789" y="500896"/>
            <a:ext cx="7364730" cy="1136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Cytoscape: Network Analysis and Visualization</a:t>
            </a:r>
            <a:endParaRPr lang="en-US" sz="35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789" y="1909882"/>
            <a:ext cx="909161" cy="145470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304603" y="2091690"/>
            <a:ext cx="2272903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Data Import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7304603" y="2484834"/>
            <a:ext cx="6182916" cy="581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Cytoscape can import various data formats. It integrates interaction data from multiple sources.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789" y="3364587"/>
            <a:ext cx="909161" cy="145470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304603" y="3546396"/>
            <a:ext cx="2272903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Network Manipulation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7304603" y="3939540"/>
            <a:ext cx="6182916" cy="581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Users can modify network layouts and attributes. This allows for customized visualization of complex interactions.</a:t>
            </a:r>
            <a:endParaRPr lang="en-US" sz="1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789" y="4819293"/>
            <a:ext cx="909161" cy="145470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304603" y="5001101"/>
            <a:ext cx="2272903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Analysis Tools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7304603" y="5394246"/>
            <a:ext cx="6182916" cy="581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Cytoscape offers various network analysis plugins. These enable advanced topological and functional analyses of PPI networks.</a:t>
            </a:r>
            <a:endParaRPr lang="en-US" sz="14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2789" y="6273998"/>
            <a:ext cx="909161" cy="145470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304603" y="6455807"/>
            <a:ext cx="2272903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Result Export</a:t>
            </a:r>
            <a:endParaRPr lang="en-US" sz="1750" dirty="0"/>
          </a:p>
        </p:txBody>
      </p:sp>
      <p:sp>
        <p:nvSpPr>
          <p:cNvPr id="15" name="Text 8"/>
          <p:cNvSpPr/>
          <p:nvPr/>
        </p:nvSpPr>
        <p:spPr>
          <a:xfrm>
            <a:off x="7304603" y="6848951"/>
            <a:ext cx="6182916" cy="581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Analyzed networks can be exported in various formats. This facilitates further analysis or publication-ready figures.</a:t>
            </a:r>
            <a:endParaRPr lang="en-US" sz="1400" dirty="0"/>
          </a:p>
        </p:txBody>
      </p:sp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3891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InterPro: Protein Sequence Analysis &amp; Classification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596634"/>
            <a:ext cx="7556421" cy="4793933"/>
          </a:xfrm>
          <a:prstGeom prst="roundRect">
            <a:avLst>
              <a:gd name="adj" fmla="val 710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2604254"/>
            <a:ext cx="7540347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9057" y="2747963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Feature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3546038" y="2747963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Description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059210" y="2747963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Application in PPI Studies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801410" y="3617476"/>
            <a:ext cx="7540347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029057" y="3761184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Protein Signatures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3546038" y="3761184"/>
            <a:ext cx="20519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Identifies functional domains and motifs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6059210" y="3761184"/>
            <a:ext cx="20557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Predicts potential interaction sites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801410" y="4630698"/>
            <a:ext cx="7540347" cy="137612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1029057" y="4774406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Integrated Databases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3546038" y="4774406"/>
            <a:ext cx="205192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Combines multiple protein signature databases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6059210" y="4774406"/>
            <a:ext cx="205573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Comprehensive protein function analysis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801410" y="6006822"/>
            <a:ext cx="7540347" cy="137612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1029057" y="6150531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GO Annotations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3546038" y="6150531"/>
            <a:ext cx="20519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Provides Gene Ontology terms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6059210" y="6150531"/>
            <a:ext cx="205573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Functional context for protein interactions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80780"/>
            <a:ext cx="7556421" cy="3912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Advanced Computational Techniques in Drug Discovery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573381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Exploring QSAR modeling and ADMET profiling for efficient drug development.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6368772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10" y="6376392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70040" y="6351865"/>
            <a:ext cx="2421731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Israa M. Shamkh</a:t>
            </a:r>
            <a:endParaRPr lang="en-US" sz="2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7399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QSAR Modeling: Definition and Purpose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48686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959048" y="3571875"/>
            <a:ext cx="1796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3486864"/>
            <a:ext cx="2927747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Quantitative Structure-Activity Relationship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4331613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Correlates molecular structures with biological activities.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685467" y="348686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9" name="Text 6"/>
          <p:cNvSpPr/>
          <p:nvPr/>
        </p:nvSpPr>
        <p:spPr>
          <a:xfrm>
            <a:off x="4850725" y="3571875"/>
            <a:ext cx="1796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422583" y="34868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Predictive Power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22583" y="3977283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Forecasts compound efficacy and toxicity.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793790" y="5902285"/>
            <a:ext cx="510302" cy="510302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13" name="Text 10"/>
          <p:cNvSpPr/>
          <p:nvPr/>
        </p:nvSpPr>
        <p:spPr>
          <a:xfrm>
            <a:off x="959048" y="5987296"/>
            <a:ext cx="179665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530906" y="5902285"/>
            <a:ext cx="35535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Streamlining Drug Discovery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530906" y="6392704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Reduces time and resources in lead optimization.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21412"/>
            <a:ext cx="82966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QSAR Modeling: Key Components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Molecular Descriptors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386179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Numerical values representing structural properties.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216604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Statistical Analysis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216604" y="4578310"/>
            <a:ext cx="386179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Regression techniques to establish structure-activity relationships.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639419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Validation Methods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639419" y="4578310"/>
            <a:ext cx="386179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Cross-validation and external test sets.</a:t>
            </a:r>
            <a:endParaRPr lang="en-US" sz="17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31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0095" y="597218"/>
            <a:ext cx="5429369" cy="678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QSAR Modeling Tools</a:t>
            </a:r>
            <a:endParaRPr lang="en-US" sz="42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95" y="1601629"/>
            <a:ext cx="542925" cy="54292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0095" y="2361724"/>
            <a:ext cx="2714625" cy="339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Maestro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760095" y="2831306"/>
            <a:ext cx="7623810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Comprehensive modeling and simulation platform.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95" y="3830241"/>
            <a:ext cx="542925" cy="54292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0095" y="4590336"/>
            <a:ext cx="2714625" cy="339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MOE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760095" y="5059918"/>
            <a:ext cx="7623810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Molecular Operating Environment for drug discovery.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095" y="6058853"/>
            <a:ext cx="542925" cy="54292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0095" y="6818947"/>
            <a:ext cx="2714625" cy="339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Discovery Studio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760095" y="7288530"/>
            <a:ext cx="7623810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Integrated modeling and simulations for life sciences.</a:t>
            </a:r>
            <a:endParaRPr lang="en-US" sz="17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07012"/>
            <a:ext cx="669155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ADMET Profiling: Overview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855952"/>
            <a:ext cx="3664863" cy="1669852"/>
          </a:xfrm>
          <a:prstGeom prst="roundRect">
            <a:avLst>
              <a:gd name="adj" fmla="val 2038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3082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Absorption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3573185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Compound's ability to enter bloodstream.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855952"/>
            <a:ext cx="3664863" cy="1669852"/>
          </a:xfrm>
          <a:prstGeom prst="roundRect">
            <a:avLst>
              <a:gd name="adj" fmla="val 2038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4912281" y="3082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Distribution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2281" y="3573185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Spread of compound throughout body.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4752618"/>
            <a:ext cx="3664863" cy="1669852"/>
          </a:xfrm>
          <a:prstGeom prst="roundRect">
            <a:avLst>
              <a:gd name="adj" fmla="val 2038"/>
            </a:avLst>
          </a:prstGeom>
          <a:solidFill>
            <a:srgbClr val="F3EEE3"/>
          </a:solidFill>
          <a:ln/>
        </p:spPr>
      </p:sp>
      <p:sp>
        <p:nvSpPr>
          <p:cNvPr id="11" name="Text 8"/>
          <p:cNvSpPr/>
          <p:nvPr/>
        </p:nvSpPr>
        <p:spPr>
          <a:xfrm>
            <a:off x="1020604" y="49794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Metabolism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0604" y="5469850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Biotransformation of compound in body.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4685467" y="4752618"/>
            <a:ext cx="3664863" cy="1669852"/>
          </a:xfrm>
          <a:prstGeom prst="roundRect">
            <a:avLst>
              <a:gd name="adj" fmla="val 2038"/>
            </a:avLst>
          </a:prstGeom>
          <a:solidFill>
            <a:srgbClr val="F3EEE3"/>
          </a:solidFill>
          <a:ln/>
        </p:spPr>
      </p:sp>
      <p:sp>
        <p:nvSpPr>
          <p:cNvPr id="14" name="Text 11"/>
          <p:cNvSpPr/>
          <p:nvPr/>
        </p:nvSpPr>
        <p:spPr>
          <a:xfrm>
            <a:off x="4912281" y="49794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Excretion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4912281" y="5469850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Elimination of compound from body.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6135" y="581620"/>
            <a:ext cx="7261384" cy="1320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Principles of Molecular Docking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531650" y="2219444"/>
            <a:ext cx="22860" cy="5428536"/>
          </a:xfrm>
          <a:prstGeom prst="roundRect">
            <a:avLst>
              <a:gd name="adj" fmla="val 138692"/>
            </a:avLst>
          </a:prstGeom>
          <a:solidFill>
            <a:srgbClr val="D9D4C9"/>
          </a:solidFill>
          <a:ln/>
        </p:spPr>
      </p:sp>
      <p:sp>
        <p:nvSpPr>
          <p:cNvPr id="5" name="Shape 2"/>
          <p:cNvSpPr/>
          <p:nvPr/>
        </p:nvSpPr>
        <p:spPr>
          <a:xfrm>
            <a:off x="6757988" y="2683550"/>
            <a:ext cx="739735" cy="22860"/>
          </a:xfrm>
          <a:prstGeom prst="roundRect">
            <a:avLst>
              <a:gd name="adj" fmla="val 138692"/>
            </a:avLst>
          </a:prstGeom>
          <a:solidFill>
            <a:srgbClr val="D9D4C9"/>
          </a:solidFill>
          <a:ln/>
        </p:spPr>
      </p:sp>
      <p:sp>
        <p:nvSpPr>
          <p:cNvPr id="6" name="Shape 3"/>
          <p:cNvSpPr/>
          <p:nvPr/>
        </p:nvSpPr>
        <p:spPr>
          <a:xfrm>
            <a:off x="6305312" y="2457212"/>
            <a:ext cx="475536" cy="475536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7" name="Text 4"/>
          <p:cNvSpPr/>
          <p:nvPr/>
        </p:nvSpPr>
        <p:spPr>
          <a:xfrm>
            <a:off x="6459379" y="2536388"/>
            <a:ext cx="167402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1</a:t>
            </a:r>
            <a:endParaRPr lang="en-US" sz="2450" dirty="0"/>
          </a:p>
        </p:txBody>
      </p:sp>
      <p:sp>
        <p:nvSpPr>
          <p:cNvPr id="8" name="Text 5"/>
          <p:cNvSpPr/>
          <p:nvPr/>
        </p:nvSpPr>
        <p:spPr>
          <a:xfrm>
            <a:off x="7705487" y="2430780"/>
            <a:ext cx="2734389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Concept Understanding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7705487" y="2887742"/>
            <a:ext cx="5782032" cy="10144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Molecular docking simulates ligand-receptor interactions. It predicts binding affinities and orientations of small molecules within target proteins.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757988" y="4788932"/>
            <a:ext cx="739735" cy="22860"/>
          </a:xfrm>
          <a:prstGeom prst="roundRect">
            <a:avLst>
              <a:gd name="adj" fmla="val 138692"/>
            </a:avLst>
          </a:prstGeom>
          <a:solidFill>
            <a:srgbClr val="D9D4C9"/>
          </a:solidFill>
          <a:ln/>
        </p:spPr>
      </p:sp>
      <p:sp>
        <p:nvSpPr>
          <p:cNvPr id="11" name="Shape 8"/>
          <p:cNvSpPr/>
          <p:nvPr/>
        </p:nvSpPr>
        <p:spPr>
          <a:xfrm>
            <a:off x="6305312" y="4562594"/>
            <a:ext cx="475536" cy="475536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12" name="Text 9"/>
          <p:cNvSpPr/>
          <p:nvPr/>
        </p:nvSpPr>
        <p:spPr>
          <a:xfrm>
            <a:off x="6459379" y="4641771"/>
            <a:ext cx="167402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2</a:t>
            </a:r>
            <a:endParaRPr lang="en-US" sz="2450" dirty="0"/>
          </a:p>
        </p:txBody>
      </p:sp>
      <p:sp>
        <p:nvSpPr>
          <p:cNvPr id="13" name="Text 10"/>
          <p:cNvSpPr/>
          <p:nvPr/>
        </p:nvSpPr>
        <p:spPr>
          <a:xfrm>
            <a:off x="7705487" y="4536162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Energy Calculations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7705487" y="4993124"/>
            <a:ext cx="5782032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Docking algorithms evaluate various poses. They calculate binding energies using force fields and scoring functions.</a:t>
            </a:r>
            <a:endParaRPr lang="en-US" sz="1650" dirty="0"/>
          </a:p>
        </p:txBody>
      </p:sp>
      <p:sp>
        <p:nvSpPr>
          <p:cNvPr id="15" name="Shape 12"/>
          <p:cNvSpPr/>
          <p:nvPr/>
        </p:nvSpPr>
        <p:spPr>
          <a:xfrm>
            <a:off x="6757988" y="6556177"/>
            <a:ext cx="739735" cy="22860"/>
          </a:xfrm>
          <a:prstGeom prst="roundRect">
            <a:avLst>
              <a:gd name="adj" fmla="val 138692"/>
            </a:avLst>
          </a:prstGeom>
          <a:solidFill>
            <a:srgbClr val="D9D4C9"/>
          </a:solidFill>
          <a:ln/>
        </p:spPr>
      </p:sp>
      <p:sp>
        <p:nvSpPr>
          <p:cNvPr id="16" name="Shape 13"/>
          <p:cNvSpPr/>
          <p:nvPr/>
        </p:nvSpPr>
        <p:spPr>
          <a:xfrm>
            <a:off x="6305312" y="6329839"/>
            <a:ext cx="475536" cy="475536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17" name="Text 14"/>
          <p:cNvSpPr/>
          <p:nvPr/>
        </p:nvSpPr>
        <p:spPr>
          <a:xfrm>
            <a:off x="6459379" y="6409015"/>
            <a:ext cx="167402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3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7705487" y="6303407"/>
            <a:ext cx="2641997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Pose Prediction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7705487" y="6760369"/>
            <a:ext cx="5782032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The lowest energy conformation is typically selected. This represents the most likely binding mode of the ligand.</a:t>
            </a:r>
            <a:endParaRPr lang="en-US" sz="1650" dirty="0"/>
          </a:p>
        </p:txBody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9111" y="576858"/>
            <a:ext cx="7268408" cy="1308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ADMET Profiling: Importance in Drug Discovery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6521648" y="2199323"/>
            <a:ext cx="22860" cy="5453301"/>
          </a:xfrm>
          <a:prstGeom prst="roundRect">
            <a:avLst>
              <a:gd name="adj" fmla="val 137388"/>
            </a:avLst>
          </a:prstGeom>
          <a:solidFill>
            <a:srgbClr val="D9D4C9"/>
          </a:solidFill>
          <a:ln/>
        </p:spPr>
      </p:sp>
      <p:sp>
        <p:nvSpPr>
          <p:cNvPr id="5" name="Shape 2"/>
          <p:cNvSpPr/>
          <p:nvPr/>
        </p:nvSpPr>
        <p:spPr>
          <a:xfrm>
            <a:off x="6745724" y="2658904"/>
            <a:ext cx="732711" cy="22860"/>
          </a:xfrm>
          <a:prstGeom prst="roundRect">
            <a:avLst>
              <a:gd name="adj" fmla="val 137388"/>
            </a:avLst>
          </a:prstGeom>
          <a:solidFill>
            <a:srgbClr val="D9D4C9"/>
          </a:solidFill>
          <a:ln/>
        </p:spPr>
      </p:sp>
      <p:sp>
        <p:nvSpPr>
          <p:cNvPr id="6" name="Shape 3"/>
          <p:cNvSpPr/>
          <p:nvPr/>
        </p:nvSpPr>
        <p:spPr>
          <a:xfrm>
            <a:off x="6297573" y="2434828"/>
            <a:ext cx="471011" cy="471011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7" name="Text 4"/>
          <p:cNvSpPr/>
          <p:nvPr/>
        </p:nvSpPr>
        <p:spPr>
          <a:xfrm>
            <a:off x="6450092" y="2513290"/>
            <a:ext cx="165854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1</a:t>
            </a:r>
            <a:endParaRPr lang="en-US" sz="2450" dirty="0"/>
          </a:p>
        </p:txBody>
      </p:sp>
      <p:sp>
        <p:nvSpPr>
          <p:cNvPr id="8" name="Text 5"/>
          <p:cNvSpPr/>
          <p:nvPr/>
        </p:nvSpPr>
        <p:spPr>
          <a:xfrm>
            <a:off x="7684651" y="2408634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Early Screening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7684651" y="2861310"/>
            <a:ext cx="58028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Identifies potential issues before clinical trials.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745724" y="4074557"/>
            <a:ext cx="732711" cy="22860"/>
          </a:xfrm>
          <a:prstGeom prst="roundRect">
            <a:avLst>
              <a:gd name="adj" fmla="val 137388"/>
            </a:avLst>
          </a:prstGeom>
          <a:solidFill>
            <a:srgbClr val="D9D4C9"/>
          </a:solidFill>
          <a:ln/>
        </p:spPr>
      </p:sp>
      <p:sp>
        <p:nvSpPr>
          <p:cNvPr id="11" name="Shape 8"/>
          <p:cNvSpPr/>
          <p:nvPr/>
        </p:nvSpPr>
        <p:spPr>
          <a:xfrm>
            <a:off x="6297573" y="3850481"/>
            <a:ext cx="471011" cy="471011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2" name="Text 9"/>
          <p:cNvSpPr/>
          <p:nvPr/>
        </p:nvSpPr>
        <p:spPr>
          <a:xfrm>
            <a:off x="6450092" y="3928943"/>
            <a:ext cx="165854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2</a:t>
            </a:r>
            <a:endParaRPr lang="en-US" sz="2450" dirty="0"/>
          </a:p>
        </p:txBody>
      </p:sp>
      <p:sp>
        <p:nvSpPr>
          <p:cNvPr id="13" name="Text 10"/>
          <p:cNvSpPr/>
          <p:nvPr/>
        </p:nvSpPr>
        <p:spPr>
          <a:xfrm>
            <a:off x="7684651" y="3824288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Cost Reduction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7684651" y="4276963"/>
            <a:ext cx="58028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Minimizes late-stage failures in drug development.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6745724" y="5490210"/>
            <a:ext cx="732711" cy="22860"/>
          </a:xfrm>
          <a:prstGeom prst="roundRect">
            <a:avLst>
              <a:gd name="adj" fmla="val 137388"/>
            </a:avLst>
          </a:prstGeom>
          <a:solidFill>
            <a:srgbClr val="D9D4C9"/>
          </a:solidFill>
          <a:ln/>
        </p:spPr>
      </p:sp>
      <p:sp>
        <p:nvSpPr>
          <p:cNvPr id="16" name="Shape 13"/>
          <p:cNvSpPr/>
          <p:nvPr/>
        </p:nvSpPr>
        <p:spPr>
          <a:xfrm>
            <a:off x="6297573" y="5266134"/>
            <a:ext cx="471011" cy="471011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7" name="Text 14"/>
          <p:cNvSpPr/>
          <p:nvPr/>
        </p:nvSpPr>
        <p:spPr>
          <a:xfrm>
            <a:off x="6450092" y="5344597"/>
            <a:ext cx="165854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3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7684651" y="5239941"/>
            <a:ext cx="2617232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Safety Assessment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7684651" y="5692616"/>
            <a:ext cx="58028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Predicts toxicity and adverse effects.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6745724" y="6905863"/>
            <a:ext cx="732711" cy="22860"/>
          </a:xfrm>
          <a:prstGeom prst="roundRect">
            <a:avLst>
              <a:gd name="adj" fmla="val 137388"/>
            </a:avLst>
          </a:prstGeom>
          <a:solidFill>
            <a:srgbClr val="D9D4C9"/>
          </a:solidFill>
          <a:ln/>
        </p:spPr>
      </p:sp>
      <p:sp>
        <p:nvSpPr>
          <p:cNvPr id="21" name="Shape 18"/>
          <p:cNvSpPr/>
          <p:nvPr/>
        </p:nvSpPr>
        <p:spPr>
          <a:xfrm>
            <a:off x="6297573" y="6681788"/>
            <a:ext cx="471011" cy="471011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22" name="Text 19"/>
          <p:cNvSpPr/>
          <p:nvPr/>
        </p:nvSpPr>
        <p:spPr>
          <a:xfrm>
            <a:off x="6450092" y="6760250"/>
            <a:ext cx="165854" cy="3140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4</a:t>
            </a:r>
            <a:endParaRPr lang="en-US" sz="2450" dirty="0"/>
          </a:p>
        </p:txBody>
      </p:sp>
      <p:sp>
        <p:nvSpPr>
          <p:cNvPr id="23" name="Text 20"/>
          <p:cNvSpPr/>
          <p:nvPr/>
        </p:nvSpPr>
        <p:spPr>
          <a:xfrm>
            <a:off x="7684651" y="6655594"/>
            <a:ext cx="2675811" cy="3270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Optimized Formulation</a:t>
            </a:r>
            <a:endParaRPr lang="en-US" sz="2050" dirty="0"/>
          </a:p>
        </p:txBody>
      </p:sp>
      <p:sp>
        <p:nvSpPr>
          <p:cNvPr id="24" name="Text 21"/>
          <p:cNvSpPr/>
          <p:nvPr/>
        </p:nvSpPr>
        <p:spPr>
          <a:xfrm>
            <a:off x="7684651" y="7108269"/>
            <a:ext cx="58028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Guides drug delivery system design.</a:t>
            </a:r>
            <a:endParaRPr lang="en-US" sz="1600" dirty="0"/>
          </a:p>
        </p:txBody>
      </p:sp>
      <p:pic>
        <p:nvPicPr>
          <p:cNvPr id="2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9962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ADMET Profiling Tools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748570"/>
            <a:ext cx="13042821" cy="2616518"/>
          </a:xfrm>
          <a:prstGeom prst="roundRect">
            <a:avLst>
              <a:gd name="adj" fmla="val 1300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801410" y="4756190"/>
            <a:ext cx="1302627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29653" y="4899898"/>
            <a:ext cx="38841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Tool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375077" y="4899898"/>
            <a:ext cx="388036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Primary Function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9716691" y="4899898"/>
            <a:ext cx="38841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Key Feature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801410" y="5406509"/>
            <a:ext cx="1302627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029653" y="5550218"/>
            <a:ext cx="38841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SwissADME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5375077" y="5550218"/>
            <a:ext cx="388036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Physicochemical descriptors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9716691" y="5550218"/>
            <a:ext cx="38841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Web-based, user-friendly interface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801410" y="6056828"/>
            <a:ext cx="1302627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1029653" y="6200537"/>
            <a:ext cx="38841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DEREK Nexus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5375077" y="6200537"/>
            <a:ext cx="388036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Toxicity prediction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9716691" y="6200537"/>
            <a:ext cx="38841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Knowledge-based expert system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801410" y="6707148"/>
            <a:ext cx="1302627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1029653" y="6850856"/>
            <a:ext cx="38841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ProTox-II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5375077" y="6850856"/>
            <a:ext cx="388036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Oral toxicity prediction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9716691" y="6850856"/>
            <a:ext cx="38841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Machine learning-based approach</a:t>
            </a:r>
            <a:endParaRPr lang="en-US" sz="1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9473" y="608290"/>
            <a:ext cx="7228046" cy="1380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Integration of QSAR and ADMET in Drug Discovery</a:t>
            </a:r>
            <a:endParaRPr lang="en-US" sz="4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473" y="2319933"/>
            <a:ext cx="1104424" cy="176712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95128" y="2540794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Lead Identification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7695128" y="3018353"/>
            <a:ext cx="5792391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QSAR models predict active compounds.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473" y="4087058"/>
            <a:ext cx="1104424" cy="176712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95128" y="4307919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Lead Optimization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7695128" y="4785479"/>
            <a:ext cx="5792391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ADMET profiling guides structural modifications.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9473" y="5854184"/>
            <a:ext cx="1104424" cy="176712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95128" y="6075045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Candidate Selection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7695128" y="6552605"/>
            <a:ext cx="5792391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Combined approach selects promising drug candidates.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3160" y="756999"/>
            <a:ext cx="7254359" cy="1333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Applications of Molecular Docking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6233160" y="2410778"/>
            <a:ext cx="3520559" cy="2253496"/>
          </a:xfrm>
          <a:prstGeom prst="roundRect">
            <a:avLst>
              <a:gd name="adj" fmla="val 1420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6446520" y="2624137"/>
            <a:ext cx="266735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Lead Discovery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6446520" y="3085505"/>
            <a:ext cx="3093839" cy="1365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Docking screens large compound libraries. It identifies potential drug candidates for further investigation.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9967079" y="2410778"/>
            <a:ext cx="3520559" cy="2253496"/>
          </a:xfrm>
          <a:prstGeom prst="roundRect">
            <a:avLst>
              <a:gd name="adj" fmla="val 1420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10180439" y="2624137"/>
            <a:ext cx="266735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Lead Optimization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10180439" y="3085505"/>
            <a:ext cx="3093839" cy="1365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Refines existing lead compounds. Guides chemical modifications to improve binding affinity and drug-like properties.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233160" y="4877633"/>
            <a:ext cx="3520559" cy="2594848"/>
          </a:xfrm>
          <a:prstGeom prst="roundRect">
            <a:avLst>
              <a:gd name="adj" fmla="val 1234"/>
            </a:avLst>
          </a:prstGeom>
          <a:solidFill>
            <a:srgbClr val="F3EEE3"/>
          </a:solidFill>
          <a:ln/>
        </p:spPr>
      </p:sp>
      <p:sp>
        <p:nvSpPr>
          <p:cNvPr id="11" name="Text 8"/>
          <p:cNvSpPr/>
          <p:nvPr/>
        </p:nvSpPr>
        <p:spPr>
          <a:xfrm>
            <a:off x="6446520" y="5090993"/>
            <a:ext cx="272200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Mechanism Elucidation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6446520" y="5552361"/>
            <a:ext cx="3093839" cy="1706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Reveals molecular interactions between drugs and targets. Helps understand the mechanism of action of pharmaceutical compounds.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9967079" y="4877633"/>
            <a:ext cx="3520559" cy="2594848"/>
          </a:xfrm>
          <a:prstGeom prst="roundRect">
            <a:avLst>
              <a:gd name="adj" fmla="val 1234"/>
            </a:avLst>
          </a:prstGeom>
          <a:solidFill>
            <a:srgbClr val="F3EEE3"/>
          </a:solidFill>
          <a:ln/>
        </p:spPr>
      </p:sp>
      <p:sp>
        <p:nvSpPr>
          <p:cNvPr id="14" name="Text 11"/>
          <p:cNvSpPr/>
          <p:nvPr/>
        </p:nvSpPr>
        <p:spPr>
          <a:xfrm>
            <a:off x="10180439" y="5090993"/>
            <a:ext cx="2667357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Toxicity Prediction</a:t>
            </a:r>
            <a:endParaRPr lang="en-US" sz="2100" dirty="0"/>
          </a:p>
        </p:txBody>
      </p:sp>
      <p:sp>
        <p:nvSpPr>
          <p:cNvPr id="15" name="Text 12"/>
          <p:cNvSpPr/>
          <p:nvPr/>
        </p:nvSpPr>
        <p:spPr>
          <a:xfrm>
            <a:off x="10180439" y="5552361"/>
            <a:ext cx="3093839" cy="1365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Assesses potential off-target interactions. Identifies possible side effects early in the drug development process.</a:t>
            </a:r>
            <a:endParaRPr lang="en-US" sz="1650" dirty="0"/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0" y="228600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639979"/>
            <a:ext cx="840545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Featured Molecular Docking Tools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688919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93790" y="54827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AutoDock Vina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93790" y="5973128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Open-source docking software. Known for its speed and accuracy in predicting binding modes.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704" y="4688919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254704" y="54827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Schrödinger Glide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254704" y="5973128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Commercial software with advanced algorithms. Offers high-throughput virtual screening capabilities for drug discovery.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5738" y="4688919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5738" y="54827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MOE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715738" y="5973128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Comprehensive suite for molecular modeling. Provides tools for docking, structure-based design, and pharmacophore modeling.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2915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4143" y="3504962"/>
            <a:ext cx="6100286" cy="682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350"/>
              </a:lnSpc>
              <a:buNone/>
            </a:pPr>
            <a:r>
              <a:rPr lang="en-US" sz="42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Virtual Screening Process</a:t>
            </a:r>
            <a:endParaRPr lang="en-US" sz="42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43" y="4514731"/>
            <a:ext cx="4367332" cy="87332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982385" y="5715476"/>
            <a:ext cx="272915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Library Preparation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982385" y="6187559"/>
            <a:ext cx="3930848" cy="1047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Curate diverse compound libraries. Ensure proper 3D conformations and physicochemical properties of molecules.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475" y="4514731"/>
            <a:ext cx="4367332" cy="87332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349716" y="5715476"/>
            <a:ext cx="272915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Docking Simulation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5349716" y="6187559"/>
            <a:ext cx="3930848" cy="1047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Perform high-throughput docking. Screen thousands to millions of compounds against the target protein.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8806" y="4514731"/>
            <a:ext cx="4367332" cy="87332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717048" y="5715476"/>
            <a:ext cx="2729151" cy="341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Hit Identification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9717048" y="6187559"/>
            <a:ext cx="3930848" cy="1047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Analyze docking results and scores. Select top-ranking compounds as potential drug candidates for experimental validation.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75673"/>
            <a:ext cx="650498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Types of Virtual Screening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751427"/>
            <a:ext cx="334387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Structure-Based Screening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332571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Utilizes 3D structure of the target receptor. Docks compounds into the binding site to predict interactions.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626244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Requires high-resolution protein structures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93790" y="67046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Considers protein flexibility and water molecules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93790" y="714684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Suitable for novel targets with unknown ligands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599521" y="4751427"/>
            <a:ext cx="29981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Ligand-Based Screening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7599521" y="5332571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Uses known active compounds as templates. Searches for molecules with similar properties or structural features.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599521" y="626244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Employs pharmacophore modeling and QSAR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599521" y="67046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Effective when target structure is unavailable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599521" y="714684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Relies on the quality of known active compounds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17878"/>
            <a:ext cx="7556421" cy="3912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Bioinformatics and Protein-Protein Interactions: A Deep Dive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537090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This course explores the intricate world of protein sequence analysis and protein-protein interaction networks. We'll delve into essential concepts, tools, and applications in bioinformatics.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6731675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10" y="6739295"/>
            <a:ext cx="347663" cy="347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270040" y="6714768"/>
            <a:ext cx="2421731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by Israa M. Shamkh</a:t>
            </a:r>
            <a:endParaRPr lang="en-US" sz="2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8188" y="758309"/>
            <a:ext cx="7667625" cy="13182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en-US" sz="415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Protein Sequence Analysis: Fundamentals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1043107" y="2392918"/>
            <a:ext cx="22860" cy="5078373"/>
          </a:xfrm>
          <a:prstGeom prst="roundRect">
            <a:avLst>
              <a:gd name="adj" fmla="val 138397"/>
            </a:avLst>
          </a:prstGeom>
          <a:solidFill>
            <a:srgbClr val="D9D4C9"/>
          </a:solidFill>
          <a:ln/>
        </p:spPr>
      </p:sp>
      <p:sp>
        <p:nvSpPr>
          <p:cNvPr id="5" name="Shape 2"/>
          <p:cNvSpPr/>
          <p:nvPr/>
        </p:nvSpPr>
        <p:spPr>
          <a:xfrm>
            <a:off x="1268909" y="2855833"/>
            <a:ext cx="738188" cy="22860"/>
          </a:xfrm>
          <a:prstGeom prst="roundRect">
            <a:avLst>
              <a:gd name="adj" fmla="val 138397"/>
            </a:avLst>
          </a:prstGeom>
          <a:solidFill>
            <a:srgbClr val="D9D4C9"/>
          </a:solidFill>
          <a:ln/>
        </p:spPr>
      </p:sp>
      <p:sp>
        <p:nvSpPr>
          <p:cNvPr id="6" name="Shape 3"/>
          <p:cNvSpPr/>
          <p:nvPr/>
        </p:nvSpPr>
        <p:spPr>
          <a:xfrm>
            <a:off x="817305" y="2630091"/>
            <a:ext cx="474464" cy="474464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7" name="Text 4"/>
          <p:cNvSpPr/>
          <p:nvPr/>
        </p:nvSpPr>
        <p:spPr>
          <a:xfrm>
            <a:off x="971014" y="2709148"/>
            <a:ext cx="167045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1</a:t>
            </a:r>
            <a:endParaRPr lang="en-US" sz="2450" dirty="0"/>
          </a:p>
        </p:txBody>
      </p:sp>
      <p:sp>
        <p:nvSpPr>
          <p:cNvPr id="8" name="Text 5"/>
          <p:cNvSpPr/>
          <p:nvPr/>
        </p:nvSpPr>
        <p:spPr>
          <a:xfrm>
            <a:off x="2214563" y="2603778"/>
            <a:ext cx="2636401" cy="329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Sequence Alignment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2214563" y="3059668"/>
            <a:ext cx="6191250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Comparing protein sequences to identify similarities. Critical for understanding evolutionary relationships and functional domains.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1268909" y="4618911"/>
            <a:ext cx="738188" cy="22860"/>
          </a:xfrm>
          <a:prstGeom prst="roundRect">
            <a:avLst>
              <a:gd name="adj" fmla="val 138397"/>
            </a:avLst>
          </a:prstGeom>
          <a:solidFill>
            <a:srgbClr val="D9D4C9"/>
          </a:solidFill>
          <a:ln/>
        </p:spPr>
      </p:sp>
      <p:sp>
        <p:nvSpPr>
          <p:cNvPr id="11" name="Shape 8"/>
          <p:cNvSpPr/>
          <p:nvPr/>
        </p:nvSpPr>
        <p:spPr>
          <a:xfrm>
            <a:off x="817305" y="4393168"/>
            <a:ext cx="474464" cy="474464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2" name="Text 9"/>
          <p:cNvSpPr/>
          <p:nvPr/>
        </p:nvSpPr>
        <p:spPr>
          <a:xfrm>
            <a:off x="971014" y="4472226"/>
            <a:ext cx="167045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2</a:t>
            </a:r>
            <a:endParaRPr lang="en-US" sz="2450" dirty="0"/>
          </a:p>
        </p:txBody>
      </p:sp>
      <p:sp>
        <p:nvSpPr>
          <p:cNvPr id="13" name="Text 10"/>
          <p:cNvSpPr/>
          <p:nvPr/>
        </p:nvSpPr>
        <p:spPr>
          <a:xfrm>
            <a:off x="2214563" y="4366855"/>
            <a:ext cx="2636401" cy="329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Conserved Motifs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2214563" y="4822746"/>
            <a:ext cx="6191250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Identifying shared sequence patterns across proteins. These motifs often indicate functional or structural importance.</a:t>
            </a:r>
            <a:endParaRPr lang="en-US" sz="1650" dirty="0"/>
          </a:p>
        </p:txBody>
      </p:sp>
      <p:sp>
        <p:nvSpPr>
          <p:cNvPr id="15" name="Shape 12"/>
          <p:cNvSpPr/>
          <p:nvPr/>
        </p:nvSpPr>
        <p:spPr>
          <a:xfrm>
            <a:off x="1268909" y="6381988"/>
            <a:ext cx="738188" cy="22860"/>
          </a:xfrm>
          <a:prstGeom prst="roundRect">
            <a:avLst>
              <a:gd name="adj" fmla="val 138397"/>
            </a:avLst>
          </a:prstGeom>
          <a:solidFill>
            <a:srgbClr val="D9D4C9"/>
          </a:solidFill>
          <a:ln/>
        </p:spPr>
      </p:sp>
      <p:sp>
        <p:nvSpPr>
          <p:cNvPr id="16" name="Shape 13"/>
          <p:cNvSpPr/>
          <p:nvPr/>
        </p:nvSpPr>
        <p:spPr>
          <a:xfrm>
            <a:off x="817305" y="6156246"/>
            <a:ext cx="474464" cy="474464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7" name="Text 14"/>
          <p:cNvSpPr/>
          <p:nvPr/>
        </p:nvSpPr>
        <p:spPr>
          <a:xfrm>
            <a:off x="971014" y="6235303"/>
            <a:ext cx="167045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3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2214563" y="6129933"/>
            <a:ext cx="3154442" cy="329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Phylogenetic Relationships</a:t>
            </a:r>
            <a:endParaRPr lang="en-US" sz="2050" dirty="0"/>
          </a:p>
        </p:txBody>
      </p:sp>
      <p:sp>
        <p:nvSpPr>
          <p:cNvPr id="19" name="Text 16"/>
          <p:cNvSpPr/>
          <p:nvPr/>
        </p:nvSpPr>
        <p:spPr>
          <a:xfrm>
            <a:off x="2214563" y="6585823"/>
            <a:ext cx="6191250" cy="674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Constructing evolutionary trees based on sequence similarities. Reveals protein family relationships and functional divergence.</a:t>
            </a:r>
            <a:endParaRPr lang="en-US" sz="1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4251" y="530900"/>
            <a:ext cx="7489031" cy="601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4700"/>
              </a:lnSpc>
              <a:buNone/>
            </a:pPr>
            <a:r>
              <a:rPr lang="en-US" sz="4000" b="1" dirty="0">
                <a:solidFill>
                  <a:srgbClr val="124E73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Tools for Protein Sequence Analysis</a:t>
            </a:r>
            <a:endParaRPr lang="en-US" sz="4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51" y="1421844"/>
            <a:ext cx="481608" cy="4816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74251" y="2096095"/>
            <a:ext cx="2408277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MEGA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674251" y="2512576"/>
            <a:ext cx="7795498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Molecular Evolutionary Genetics Analysis software. Performs sequence alignments, infers phylogenetic trees, and estimates evolutionary rates.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51" y="3706773"/>
            <a:ext cx="481608" cy="4816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74251" y="4381024"/>
            <a:ext cx="2408277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Clustal Omega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674251" y="4797504"/>
            <a:ext cx="7795498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Multiple sequence alignment program. Uses seeded guide trees and HMM profile-profile techniques.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51" y="5991701"/>
            <a:ext cx="481608" cy="4816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74251" y="6665952"/>
            <a:ext cx="2408277" cy="300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2B4150"/>
                </a:solidFill>
                <a:latin typeface="Source Sans Pro Bold" pitchFamily="34" charset="0"/>
                <a:ea typeface="Source Sans Pro Bold" pitchFamily="34" charset="-122"/>
                <a:cs typeface="Source Sans Pro Bold" pitchFamily="34" charset="-120"/>
              </a:rPr>
              <a:t>Jalview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674251" y="7082433"/>
            <a:ext cx="7795498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16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Java-based multiple sequence alignment editor. Allows visualization, analysis, and manipulation of alignments.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1169</Words>
  <Application>Microsoft Office PowerPoint</Application>
  <PresentationFormat>Custom</PresentationFormat>
  <Paragraphs>206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Source Sans Pro</vt:lpstr>
      <vt:lpstr>Source Sans Pro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Israa M Shamekh</cp:lastModifiedBy>
  <cp:revision>3</cp:revision>
  <dcterms:created xsi:type="dcterms:W3CDTF">2024-11-26T08:12:13Z</dcterms:created>
  <dcterms:modified xsi:type="dcterms:W3CDTF">2024-11-27T07:15:24Z</dcterms:modified>
</cp:coreProperties>
</file>