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6" r:id="rId2"/>
    <p:sldId id="267" r:id="rId3"/>
    <p:sldId id="268" r:id="rId4"/>
    <p:sldId id="269" r:id="rId5"/>
    <p:sldId id="270" r:id="rId6"/>
    <p:sldId id="271" r:id="rId7"/>
    <p:sldId id="272" r:id="rId8"/>
    <p:sldId id="256" r:id="rId9"/>
    <p:sldId id="257" r:id="rId10"/>
    <p:sldId id="258" r:id="rId11"/>
    <p:sldId id="259" r:id="rId12"/>
    <p:sldId id="260" r:id="rId13"/>
    <p:sldId id="261" r:id="rId14"/>
    <p:sldId id="262" r:id="rId15"/>
    <p:sldId id="263" r:id="rId16"/>
    <p:sldId id="264" r:id="rId17"/>
    <p:sldId id="265" r:id="rId18"/>
    <p:sldId id="307" r:id="rId19"/>
  </p:sldIdLst>
  <p:sldSz cx="14630400" cy="8229600"/>
  <p:notesSz cx="8229600" cy="14630400"/>
  <p:defaultTextStyle>
    <a:defPPr>
      <a:defRPr lang="ar-E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6" autoAdjust="0"/>
    <p:restoredTop sz="94610"/>
  </p:normalViewPr>
  <p:slideViewPr>
    <p:cSldViewPr snapToGrid="0" snapToObjects="1">
      <p:cViewPr varScale="1">
        <p:scale>
          <a:sx n="60" d="100"/>
          <a:sy n="60"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5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876556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0738C"/>
          </a:solidFill>
          <a:ln/>
        </p:spPr>
      </p:sp>
      <p:sp>
        <p:nvSpPr>
          <p:cNvPr id="3" name="Shape 1"/>
          <p:cNvSpPr/>
          <p:nvPr/>
        </p:nvSpPr>
        <p:spPr>
          <a:xfrm>
            <a:off x="0" y="0"/>
            <a:ext cx="14630400" cy="8229600"/>
          </a:xfrm>
          <a:prstGeom prst="rect">
            <a:avLst/>
          </a:prstGeom>
          <a:solidFill>
            <a:srgbClr val="FFFCF5"/>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25535"/>
            <a:ext cx="7556421" cy="2934653"/>
          </a:xfrm>
          <a:prstGeom prst="rect">
            <a:avLst/>
          </a:prstGeom>
          <a:noFill/>
          <a:ln/>
        </p:spPr>
        <p:txBody>
          <a:bodyPr wrap="square" lIns="0" tIns="0" rIns="0" bIns="0" rtlCol="0" anchor="t"/>
          <a:lstStyle/>
          <a:p>
            <a:pPr marL="0" indent="0">
              <a:lnSpc>
                <a:spcPts val="7700"/>
              </a:lnSpc>
              <a:buNone/>
            </a:pPr>
            <a:r>
              <a:rPr lang="en-US" sz="6150" b="1" dirty="0">
                <a:solidFill>
                  <a:srgbClr val="124E73"/>
                </a:solidFill>
                <a:latin typeface="Source Sans Pro Bold" pitchFamily="34" charset="0"/>
                <a:ea typeface="Source Sans Pro Bold" pitchFamily="34" charset="-122"/>
                <a:cs typeface="Source Sans Pro Bold" pitchFamily="34" charset="-120"/>
              </a:rPr>
              <a:t>Fundamentals of Computer-Aided Drug Design (CADD)</a:t>
            </a:r>
            <a:endParaRPr lang="en-US" sz="6150" dirty="0"/>
          </a:p>
        </p:txBody>
      </p:sp>
      <p:sp>
        <p:nvSpPr>
          <p:cNvPr id="4" name="Text 1"/>
          <p:cNvSpPr/>
          <p:nvPr/>
        </p:nvSpPr>
        <p:spPr>
          <a:xfrm>
            <a:off x="793790" y="4700349"/>
            <a:ext cx="7556421" cy="1451610"/>
          </a:xfrm>
          <a:prstGeom prst="rect">
            <a:avLst/>
          </a:prstGeom>
          <a:noFill/>
          <a:ln/>
        </p:spPr>
        <p:txBody>
          <a:bodyPr wrap="square" lIns="0" tIns="0" rIns="0" bIns="0" rtlCol="0" anchor="t"/>
          <a:lstStyle/>
          <a:p>
            <a:pPr marL="0" indent="0" algn="just">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Computer-Aided Drug Design revolutionizes pharmaceutical research. It combines computational methods with chemical and biological data. CADD accelerates drug discovery and development processes. It reduces costs and improves efficiency in creating new therapeutic compounds.</a:t>
            </a:r>
            <a:endParaRPr lang="en-US" sz="1750" dirty="0"/>
          </a:p>
        </p:txBody>
      </p:sp>
      <p:sp>
        <p:nvSpPr>
          <p:cNvPr id="5" name="Shape 2"/>
          <p:cNvSpPr/>
          <p:nvPr/>
        </p:nvSpPr>
        <p:spPr>
          <a:xfrm>
            <a:off x="793790" y="6424017"/>
            <a:ext cx="362903" cy="362903"/>
          </a:xfrm>
          <a:prstGeom prst="roundRect">
            <a:avLst>
              <a:gd name="adj" fmla="val 25194296"/>
            </a:avLst>
          </a:prstGeom>
          <a:noFill/>
          <a:ln w="7620">
            <a:solidFill>
              <a:srgbClr val="FFFFFF"/>
            </a:solidFill>
            <a:prstDash val="solid"/>
          </a:ln>
        </p:spPr>
      </p:sp>
    </p:spTree>
  </p:cSld>
  <p:clrMapOvr>
    <a:masterClrMapping/>
  </p:clrMapOvr>
  <mc:AlternateContent xmlns:mc="http://schemas.openxmlformats.org/markup-compatibility/2006">
    <mc:Choice xmlns:p14="http://schemas.microsoft.com/office/powerpoint/2010/main" Requires="p14">
      <p:transition spd="slow" p14:dur="2000" advTm="7146"/>
    </mc:Choice>
    <mc:Fallback>
      <p:transition spd="slow" advTm="714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721412"/>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Active Sites and Motifs</a:t>
            </a:r>
            <a:endParaRPr lang="en-US" sz="4450" dirty="0"/>
          </a:p>
        </p:txBody>
      </p:sp>
      <p:sp>
        <p:nvSpPr>
          <p:cNvPr id="3" name="Text 1"/>
          <p:cNvSpPr/>
          <p:nvPr/>
        </p:nvSpPr>
        <p:spPr>
          <a:xfrm>
            <a:off x="793790" y="399716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Active Sites</a:t>
            </a:r>
            <a:endParaRPr lang="en-US" sz="2200" dirty="0"/>
          </a:p>
        </p:txBody>
      </p:sp>
      <p:sp>
        <p:nvSpPr>
          <p:cNvPr id="4" name="Text 2"/>
          <p:cNvSpPr/>
          <p:nvPr/>
        </p:nvSpPr>
        <p:spPr>
          <a:xfrm>
            <a:off x="793790" y="4578310"/>
            <a:ext cx="3861792"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Catalytic regions crucial for enzymatic activity.</a:t>
            </a:r>
            <a:endParaRPr lang="en-US" sz="1750" dirty="0"/>
          </a:p>
        </p:txBody>
      </p:sp>
      <p:sp>
        <p:nvSpPr>
          <p:cNvPr id="5" name="Text 3"/>
          <p:cNvSpPr/>
          <p:nvPr/>
        </p:nvSpPr>
        <p:spPr>
          <a:xfrm>
            <a:off x="5216604" y="399716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Allosteric Sites</a:t>
            </a:r>
            <a:endParaRPr lang="en-US" sz="2200" dirty="0"/>
          </a:p>
        </p:txBody>
      </p:sp>
      <p:sp>
        <p:nvSpPr>
          <p:cNvPr id="6" name="Text 4"/>
          <p:cNvSpPr/>
          <p:nvPr/>
        </p:nvSpPr>
        <p:spPr>
          <a:xfrm>
            <a:off x="5216604" y="4578310"/>
            <a:ext cx="3861792"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Regulatory regions modulate protein function.</a:t>
            </a:r>
            <a:endParaRPr lang="en-US" sz="1750" dirty="0"/>
          </a:p>
        </p:txBody>
      </p:sp>
      <p:sp>
        <p:nvSpPr>
          <p:cNvPr id="7" name="Text 5"/>
          <p:cNvSpPr/>
          <p:nvPr/>
        </p:nvSpPr>
        <p:spPr>
          <a:xfrm>
            <a:off x="9639419" y="399716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Structural Motifs</a:t>
            </a:r>
            <a:endParaRPr lang="en-US" sz="2200" dirty="0"/>
          </a:p>
        </p:txBody>
      </p:sp>
      <p:sp>
        <p:nvSpPr>
          <p:cNvPr id="8" name="Text 6"/>
          <p:cNvSpPr/>
          <p:nvPr/>
        </p:nvSpPr>
        <p:spPr>
          <a:xfrm>
            <a:off x="9639419" y="4578310"/>
            <a:ext cx="3861792"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Recurring patterns in protein architecture.</a:t>
            </a:r>
            <a:endParaRPr lang="en-US" sz="1750" dirty="0"/>
          </a:p>
        </p:txBody>
      </p:sp>
      <p:pic>
        <p:nvPicPr>
          <p:cNvPr id="9" name="Image 0" descr="preencoded.png"/>
          <p:cNvPicPr>
            <a:picLocks noChangeAspect="1"/>
          </p:cNvPicPr>
          <p:nvPr/>
        </p:nvPicPr>
        <p:blipFill>
          <a:blip r:embed="rId3"/>
          <a:stretch>
            <a:fillRect/>
          </a:stretch>
        </p:blipFill>
        <p:spPr>
          <a:xfrm>
            <a:off x="13716000" y="228600"/>
            <a:ext cx="685800" cy="685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3172"/>
          </a:xfrm>
          <a:prstGeom prst="rect">
            <a:avLst/>
          </a:prstGeom>
        </p:spPr>
      </p:pic>
      <p:sp>
        <p:nvSpPr>
          <p:cNvPr id="3" name="Text 0"/>
          <p:cNvSpPr/>
          <p:nvPr/>
        </p:nvSpPr>
        <p:spPr>
          <a:xfrm>
            <a:off x="6246495" y="597218"/>
            <a:ext cx="5450443" cy="678656"/>
          </a:xfrm>
          <a:prstGeom prst="rect">
            <a:avLst/>
          </a:prstGeom>
          <a:noFill/>
          <a:ln/>
        </p:spPr>
        <p:txBody>
          <a:bodyPr wrap="none" lIns="0" tIns="0" rIns="0" bIns="0" rtlCol="0" anchor="t"/>
          <a:lstStyle/>
          <a:p>
            <a:pPr marL="0" indent="0">
              <a:lnSpc>
                <a:spcPts val="5300"/>
              </a:lnSpc>
              <a:buNone/>
            </a:pPr>
            <a:r>
              <a:rPr lang="en-US" sz="4250" b="1" dirty="0">
                <a:solidFill>
                  <a:srgbClr val="124E73"/>
                </a:solidFill>
                <a:latin typeface="Source Sans Pro Bold" pitchFamily="34" charset="0"/>
                <a:ea typeface="Source Sans Pro Bold" pitchFamily="34" charset="-122"/>
                <a:cs typeface="Source Sans Pro Bold" pitchFamily="34" charset="-120"/>
              </a:rPr>
              <a:t>Protein Modeling Tools</a:t>
            </a:r>
            <a:endParaRPr lang="en-US" sz="4250" dirty="0"/>
          </a:p>
        </p:txBody>
      </p:sp>
      <p:pic>
        <p:nvPicPr>
          <p:cNvPr id="4" name="Image 1" descr="preencoded.png"/>
          <p:cNvPicPr>
            <a:picLocks noChangeAspect="1"/>
          </p:cNvPicPr>
          <p:nvPr/>
        </p:nvPicPr>
        <p:blipFill>
          <a:blip r:embed="rId4"/>
          <a:stretch>
            <a:fillRect/>
          </a:stretch>
        </p:blipFill>
        <p:spPr>
          <a:xfrm>
            <a:off x="6246495" y="1601629"/>
            <a:ext cx="542925" cy="542925"/>
          </a:xfrm>
          <a:prstGeom prst="rect">
            <a:avLst/>
          </a:prstGeom>
        </p:spPr>
      </p:pic>
      <p:sp>
        <p:nvSpPr>
          <p:cNvPr id="5" name="Text 1"/>
          <p:cNvSpPr/>
          <p:nvPr/>
        </p:nvSpPr>
        <p:spPr>
          <a:xfrm>
            <a:off x="6246495" y="2361724"/>
            <a:ext cx="2714625" cy="339328"/>
          </a:xfrm>
          <a:prstGeom prst="rect">
            <a:avLst/>
          </a:prstGeom>
          <a:noFill/>
          <a:ln/>
        </p:spPr>
        <p:txBody>
          <a:bodyPr wrap="none" lIns="0" tIns="0" rIns="0" bIns="0" rtlCol="0" anchor="t"/>
          <a:lstStyle/>
          <a:p>
            <a:pPr marL="0" indent="0" algn="l">
              <a:lnSpc>
                <a:spcPts val="2650"/>
              </a:lnSpc>
              <a:buNone/>
            </a:pPr>
            <a:r>
              <a:rPr lang="en-US" sz="2100" b="1" dirty="0">
                <a:solidFill>
                  <a:srgbClr val="2B4150"/>
                </a:solidFill>
                <a:latin typeface="Source Sans Pro Bold" pitchFamily="34" charset="0"/>
                <a:ea typeface="Source Sans Pro Bold" pitchFamily="34" charset="-122"/>
                <a:cs typeface="Source Sans Pro Bold" pitchFamily="34" charset="-120"/>
              </a:rPr>
              <a:t>Swiss-Model</a:t>
            </a:r>
            <a:endParaRPr lang="en-US" sz="2100" dirty="0"/>
          </a:p>
        </p:txBody>
      </p:sp>
      <p:sp>
        <p:nvSpPr>
          <p:cNvPr id="6" name="Text 2"/>
          <p:cNvSpPr/>
          <p:nvPr/>
        </p:nvSpPr>
        <p:spPr>
          <a:xfrm>
            <a:off x="6246495" y="2831306"/>
            <a:ext cx="7241024" cy="347424"/>
          </a:xfrm>
          <a:prstGeom prst="rect">
            <a:avLst/>
          </a:prstGeom>
          <a:noFill/>
          <a:ln/>
        </p:spPr>
        <p:txBody>
          <a:bodyPr wrap="none" lIns="0" tIns="0" rIns="0" bIns="0" rtlCol="0" anchor="t"/>
          <a:lstStyle/>
          <a:p>
            <a:pPr marL="0" indent="0" algn="l">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Web-based homology modeling suite.</a:t>
            </a:r>
            <a:endParaRPr lang="en-US" sz="1700" dirty="0"/>
          </a:p>
        </p:txBody>
      </p:sp>
      <p:pic>
        <p:nvPicPr>
          <p:cNvPr id="7" name="Image 2" descr="preencoded.png"/>
          <p:cNvPicPr>
            <a:picLocks noChangeAspect="1"/>
          </p:cNvPicPr>
          <p:nvPr/>
        </p:nvPicPr>
        <p:blipFill>
          <a:blip r:embed="rId5"/>
          <a:stretch>
            <a:fillRect/>
          </a:stretch>
        </p:blipFill>
        <p:spPr>
          <a:xfrm>
            <a:off x="6246495" y="3830241"/>
            <a:ext cx="542925" cy="542925"/>
          </a:xfrm>
          <a:prstGeom prst="rect">
            <a:avLst/>
          </a:prstGeom>
        </p:spPr>
      </p:pic>
      <p:sp>
        <p:nvSpPr>
          <p:cNvPr id="8" name="Text 3"/>
          <p:cNvSpPr/>
          <p:nvPr/>
        </p:nvSpPr>
        <p:spPr>
          <a:xfrm>
            <a:off x="6246495" y="4590336"/>
            <a:ext cx="2714625" cy="339328"/>
          </a:xfrm>
          <a:prstGeom prst="rect">
            <a:avLst/>
          </a:prstGeom>
          <a:noFill/>
          <a:ln/>
        </p:spPr>
        <p:txBody>
          <a:bodyPr wrap="none" lIns="0" tIns="0" rIns="0" bIns="0" rtlCol="0" anchor="t"/>
          <a:lstStyle/>
          <a:p>
            <a:pPr marL="0" indent="0" algn="l">
              <a:lnSpc>
                <a:spcPts val="2650"/>
              </a:lnSpc>
              <a:buNone/>
            </a:pPr>
            <a:r>
              <a:rPr lang="en-US" sz="2100" b="1" dirty="0">
                <a:solidFill>
                  <a:srgbClr val="2B4150"/>
                </a:solidFill>
                <a:latin typeface="Source Sans Pro Bold" pitchFamily="34" charset="0"/>
                <a:ea typeface="Source Sans Pro Bold" pitchFamily="34" charset="-122"/>
                <a:cs typeface="Source Sans Pro Bold" pitchFamily="34" charset="-120"/>
              </a:rPr>
              <a:t>Modeller</a:t>
            </a:r>
            <a:endParaRPr lang="en-US" sz="2100" dirty="0"/>
          </a:p>
        </p:txBody>
      </p:sp>
      <p:sp>
        <p:nvSpPr>
          <p:cNvPr id="9" name="Text 4"/>
          <p:cNvSpPr/>
          <p:nvPr/>
        </p:nvSpPr>
        <p:spPr>
          <a:xfrm>
            <a:off x="6246495" y="5059918"/>
            <a:ext cx="7241024" cy="347424"/>
          </a:xfrm>
          <a:prstGeom prst="rect">
            <a:avLst/>
          </a:prstGeom>
          <a:noFill/>
          <a:ln/>
        </p:spPr>
        <p:txBody>
          <a:bodyPr wrap="none" lIns="0" tIns="0" rIns="0" bIns="0" rtlCol="0" anchor="t"/>
          <a:lstStyle/>
          <a:p>
            <a:pPr marL="0" indent="0" algn="l">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Python-based comparative protein structure modeling.</a:t>
            </a:r>
            <a:endParaRPr lang="en-US" sz="1700" dirty="0"/>
          </a:p>
        </p:txBody>
      </p:sp>
      <p:pic>
        <p:nvPicPr>
          <p:cNvPr id="10" name="Image 3" descr="preencoded.png"/>
          <p:cNvPicPr>
            <a:picLocks noChangeAspect="1"/>
          </p:cNvPicPr>
          <p:nvPr/>
        </p:nvPicPr>
        <p:blipFill>
          <a:blip r:embed="rId6"/>
          <a:stretch>
            <a:fillRect/>
          </a:stretch>
        </p:blipFill>
        <p:spPr>
          <a:xfrm>
            <a:off x="6246495" y="6058853"/>
            <a:ext cx="542925" cy="542925"/>
          </a:xfrm>
          <a:prstGeom prst="rect">
            <a:avLst/>
          </a:prstGeom>
        </p:spPr>
      </p:pic>
      <p:sp>
        <p:nvSpPr>
          <p:cNvPr id="11" name="Text 5"/>
          <p:cNvSpPr/>
          <p:nvPr/>
        </p:nvSpPr>
        <p:spPr>
          <a:xfrm>
            <a:off x="6246495" y="6818947"/>
            <a:ext cx="2714625" cy="339328"/>
          </a:xfrm>
          <a:prstGeom prst="rect">
            <a:avLst/>
          </a:prstGeom>
          <a:noFill/>
          <a:ln/>
        </p:spPr>
        <p:txBody>
          <a:bodyPr wrap="none" lIns="0" tIns="0" rIns="0" bIns="0" rtlCol="0" anchor="t"/>
          <a:lstStyle/>
          <a:p>
            <a:pPr marL="0" indent="0" algn="l">
              <a:lnSpc>
                <a:spcPts val="2650"/>
              </a:lnSpc>
              <a:buNone/>
            </a:pPr>
            <a:r>
              <a:rPr lang="en-US" sz="2100" b="1" dirty="0">
                <a:solidFill>
                  <a:srgbClr val="2B4150"/>
                </a:solidFill>
                <a:latin typeface="Source Sans Pro Bold" pitchFamily="34" charset="0"/>
                <a:ea typeface="Source Sans Pro Bold" pitchFamily="34" charset="-122"/>
                <a:cs typeface="Source Sans Pro Bold" pitchFamily="34" charset="-120"/>
              </a:rPr>
              <a:t>PyMOL</a:t>
            </a:r>
            <a:endParaRPr lang="en-US" sz="2100" dirty="0"/>
          </a:p>
        </p:txBody>
      </p:sp>
      <p:sp>
        <p:nvSpPr>
          <p:cNvPr id="12" name="Text 6"/>
          <p:cNvSpPr/>
          <p:nvPr/>
        </p:nvSpPr>
        <p:spPr>
          <a:xfrm>
            <a:off x="6246495" y="7288530"/>
            <a:ext cx="7241024" cy="347424"/>
          </a:xfrm>
          <a:prstGeom prst="rect">
            <a:avLst/>
          </a:prstGeom>
          <a:noFill/>
          <a:ln/>
        </p:spPr>
        <p:txBody>
          <a:bodyPr wrap="none" lIns="0" tIns="0" rIns="0" bIns="0" rtlCol="0" anchor="t"/>
          <a:lstStyle/>
          <a:p>
            <a:pPr marL="0" indent="0" algn="l">
              <a:lnSpc>
                <a:spcPts val="2700"/>
              </a:lnSpc>
              <a:buNone/>
            </a:pPr>
            <a:r>
              <a:rPr lang="en-US" sz="1700" dirty="0">
                <a:solidFill>
                  <a:srgbClr val="2B4150"/>
                </a:solidFill>
                <a:latin typeface="Source Sans Pro" pitchFamily="34" charset="0"/>
                <a:ea typeface="Source Sans Pro" pitchFamily="34" charset="-122"/>
                <a:cs typeface="Source Sans Pro" pitchFamily="34" charset="-120"/>
              </a:rPr>
              <a:t>Molecular visualization system for 3D structures.</a:t>
            </a:r>
            <a:endParaRPr lang="en-US" sz="1700" dirty="0"/>
          </a:p>
        </p:txBody>
      </p:sp>
      <p:pic>
        <p:nvPicPr>
          <p:cNvPr id="13" name="Image 4" descr="preencoded.png"/>
          <p:cNvPicPr>
            <a:picLocks noChangeAspect="1"/>
          </p:cNvPicPr>
          <p:nvPr/>
        </p:nvPicPr>
        <p:blipFill>
          <a:blip r:embed="rId7"/>
          <a:stretch>
            <a:fillRect/>
          </a:stretch>
        </p:blipFill>
        <p:spPr>
          <a:xfrm>
            <a:off x="13716000" y="228600"/>
            <a:ext cx="685800" cy="6858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32610"/>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Force Fields in Molecular Modeling</a:t>
            </a:r>
            <a:endParaRPr lang="en-US" sz="4450" dirty="0"/>
          </a:p>
        </p:txBody>
      </p:sp>
      <p:sp>
        <p:nvSpPr>
          <p:cNvPr id="4" name="Shape 1"/>
          <p:cNvSpPr/>
          <p:nvPr/>
        </p:nvSpPr>
        <p:spPr>
          <a:xfrm>
            <a:off x="793790" y="3845481"/>
            <a:ext cx="510302" cy="510302"/>
          </a:xfrm>
          <a:prstGeom prst="roundRect">
            <a:avLst>
              <a:gd name="adj" fmla="val 6667"/>
            </a:avLst>
          </a:prstGeom>
          <a:solidFill>
            <a:srgbClr val="F3EEE3"/>
          </a:solidFill>
          <a:ln/>
        </p:spPr>
      </p:sp>
      <p:sp>
        <p:nvSpPr>
          <p:cNvPr id="5" name="Text 2"/>
          <p:cNvSpPr/>
          <p:nvPr/>
        </p:nvSpPr>
        <p:spPr>
          <a:xfrm>
            <a:off x="959048" y="3930491"/>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1</a:t>
            </a:r>
            <a:endParaRPr lang="en-US" sz="2650" dirty="0"/>
          </a:p>
        </p:txBody>
      </p:sp>
      <p:sp>
        <p:nvSpPr>
          <p:cNvPr id="6" name="Text 3"/>
          <p:cNvSpPr/>
          <p:nvPr/>
        </p:nvSpPr>
        <p:spPr>
          <a:xfrm>
            <a:off x="1530906" y="384548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Definition</a:t>
            </a:r>
            <a:endParaRPr lang="en-US" sz="2200" dirty="0"/>
          </a:p>
        </p:txBody>
      </p:sp>
      <p:sp>
        <p:nvSpPr>
          <p:cNvPr id="7" name="Text 4"/>
          <p:cNvSpPr/>
          <p:nvPr/>
        </p:nvSpPr>
        <p:spPr>
          <a:xfrm>
            <a:off x="1530906" y="4335899"/>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Mathematical representations of molecular interactions.</a:t>
            </a:r>
            <a:endParaRPr lang="en-US" sz="1750" dirty="0"/>
          </a:p>
        </p:txBody>
      </p:sp>
      <p:sp>
        <p:nvSpPr>
          <p:cNvPr id="8" name="Shape 5"/>
          <p:cNvSpPr/>
          <p:nvPr/>
        </p:nvSpPr>
        <p:spPr>
          <a:xfrm>
            <a:off x="4685467" y="3845481"/>
            <a:ext cx="510302" cy="510302"/>
          </a:xfrm>
          <a:prstGeom prst="roundRect">
            <a:avLst>
              <a:gd name="adj" fmla="val 6667"/>
            </a:avLst>
          </a:prstGeom>
          <a:solidFill>
            <a:srgbClr val="F3EEE3"/>
          </a:solidFill>
          <a:ln/>
        </p:spPr>
      </p:sp>
      <p:sp>
        <p:nvSpPr>
          <p:cNvPr id="9" name="Text 6"/>
          <p:cNvSpPr/>
          <p:nvPr/>
        </p:nvSpPr>
        <p:spPr>
          <a:xfrm>
            <a:off x="4850725" y="3930491"/>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2</a:t>
            </a:r>
            <a:endParaRPr lang="en-US" sz="2650" dirty="0"/>
          </a:p>
        </p:txBody>
      </p:sp>
      <p:sp>
        <p:nvSpPr>
          <p:cNvPr id="10" name="Text 7"/>
          <p:cNvSpPr/>
          <p:nvPr/>
        </p:nvSpPr>
        <p:spPr>
          <a:xfrm>
            <a:off x="5422583" y="3845481"/>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Components</a:t>
            </a:r>
            <a:endParaRPr lang="en-US" sz="2200" dirty="0"/>
          </a:p>
        </p:txBody>
      </p:sp>
      <p:sp>
        <p:nvSpPr>
          <p:cNvPr id="11" name="Text 8"/>
          <p:cNvSpPr/>
          <p:nvPr/>
        </p:nvSpPr>
        <p:spPr>
          <a:xfrm>
            <a:off x="5422583" y="4335899"/>
            <a:ext cx="2927747"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Bonded and non-bonded terms describe atomic forces.</a:t>
            </a:r>
            <a:endParaRPr lang="en-US" sz="1750" dirty="0"/>
          </a:p>
        </p:txBody>
      </p:sp>
      <p:sp>
        <p:nvSpPr>
          <p:cNvPr id="12" name="Shape 9"/>
          <p:cNvSpPr/>
          <p:nvPr/>
        </p:nvSpPr>
        <p:spPr>
          <a:xfrm>
            <a:off x="793790" y="5543669"/>
            <a:ext cx="510302" cy="510302"/>
          </a:xfrm>
          <a:prstGeom prst="roundRect">
            <a:avLst>
              <a:gd name="adj" fmla="val 6667"/>
            </a:avLst>
          </a:prstGeom>
          <a:solidFill>
            <a:srgbClr val="F3EEE3"/>
          </a:solidFill>
          <a:ln/>
        </p:spPr>
      </p:sp>
      <p:sp>
        <p:nvSpPr>
          <p:cNvPr id="13" name="Text 10"/>
          <p:cNvSpPr/>
          <p:nvPr/>
        </p:nvSpPr>
        <p:spPr>
          <a:xfrm>
            <a:off x="959048" y="5628680"/>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3</a:t>
            </a:r>
            <a:endParaRPr lang="en-US" sz="2650" dirty="0"/>
          </a:p>
        </p:txBody>
      </p:sp>
      <p:sp>
        <p:nvSpPr>
          <p:cNvPr id="14" name="Text 11"/>
          <p:cNvSpPr/>
          <p:nvPr/>
        </p:nvSpPr>
        <p:spPr>
          <a:xfrm>
            <a:off x="1530906" y="554366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Applications</a:t>
            </a:r>
            <a:endParaRPr lang="en-US" sz="2200" dirty="0"/>
          </a:p>
        </p:txBody>
      </p:sp>
      <p:sp>
        <p:nvSpPr>
          <p:cNvPr id="15" name="Text 12"/>
          <p:cNvSpPr/>
          <p:nvPr/>
        </p:nvSpPr>
        <p:spPr>
          <a:xfrm>
            <a:off x="1530906" y="6034088"/>
            <a:ext cx="6819305"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Crucial for molecular dynamics simulations.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587591"/>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Common Force Fields</a:t>
            </a:r>
            <a:endParaRPr lang="en-US" sz="4450" dirty="0"/>
          </a:p>
        </p:txBody>
      </p:sp>
      <p:sp>
        <p:nvSpPr>
          <p:cNvPr id="4" name="Shape 1"/>
          <p:cNvSpPr/>
          <p:nvPr/>
        </p:nvSpPr>
        <p:spPr>
          <a:xfrm>
            <a:off x="793790" y="4636532"/>
            <a:ext cx="6408063" cy="1306949"/>
          </a:xfrm>
          <a:prstGeom prst="roundRect">
            <a:avLst>
              <a:gd name="adj" fmla="val 2603"/>
            </a:avLst>
          </a:prstGeom>
          <a:solidFill>
            <a:srgbClr val="F3EEE3"/>
          </a:solidFill>
          <a:ln/>
        </p:spPr>
      </p:sp>
      <p:sp>
        <p:nvSpPr>
          <p:cNvPr id="5" name="Text 2"/>
          <p:cNvSpPr/>
          <p:nvPr/>
        </p:nvSpPr>
        <p:spPr>
          <a:xfrm>
            <a:off x="1020604" y="486334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AMBER</a:t>
            </a:r>
            <a:endParaRPr lang="en-US" sz="2200" dirty="0"/>
          </a:p>
        </p:txBody>
      </p:sp>
      <p:sp>
        <p:nvSpPr>
          <p:cNvPr id="6" name="Text 3"/>
          <p:cNvSpPr/>
          <p:nvPr/>
        </p:nvSpPr>
        <p:spPr>
          <a:xfrm>
            <a:off x="1020604" y="5353764"/>
            <a:ext cx="5954435"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Widely used for proteins and nucleic acids.</a:t>
            </a:r>
            <a:endParaRPr lang="en-US" sz="1750" dirty="0"/>
          </a:p>
        </p:txBody>
      </p:sp>
      <p:sp>
        <p:nvSpPr>
          <p:cNvPr id="7" name="Shape 4"/>
          <p:cNvSpPr/>
          <p:nvPr/>
        </p:nvSpPr>
        <p:spPr>
          <a:xfrm>
            <a:off x="7428667" y="4636532"/>
            <a:ext cx="6408063" cy="1306949"/>
          </a:xfrm>
          <a:prstGeom prst="roundRect">
            <a:avLst>
              <a:gd name="adj" fmla="val 2603"/>
            </a:avLst>
          </a:prstGeom>
          <a:solidFill>
            <a:srgbClr val="F3EEE3"/>
          </a:solidFill>
          <a:ln/>
        </p:spPr>
      </p:sp>
      <p:sp>
        <p:nvSpPr>
          <p:cNvPr id="8" name="Text 5"/>
          <p:cNvSpPr/>
          <p:nvPr/>
        </p:nvSpPr>
        <p:spPr>
          <a:xfrm>
            <a:off x="7655481" y="486334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CHARMM</a:t>
            </a:r>
            <a:endParaRPr lang="en-US" sz="2200" dirty="0"/>
          </a:p>
        </p:txBody>
      </p:sp>
      <p:sp>
        <p:nvSpPr>
          <p:cNvPr id="9" name="Text 6"/>
          <p:cNvSpPr/>
          <p:nvPr/>
        </p:nvSpPr>
        <p:spPr>
          <a:xfrm>
            <a:off x="7655481" y="5353764"/>
            <a:ext cx="5954435"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Versatile for biomolecules and small molecules.</a:t>
            </a:r>
            <a:endParaRPr lang="en-US" sz="1750" dirty="0"/>
          </a:p>
        </p:txBody>
      </p:sp>
      <p:sp>
        <p:nvSpPr>
          <p:cNvPr id="10" name="Shape 7"/>
          <p:cNvSpPr/>
          <p:nvPr/>
        </p:nvSpPr>
        <p:spPr>
          <a:xfrm>
            <a:off x="793790" y="6170295"/>
            <a:ext cx="6408063" cy="1306949"/>
          </a:xfrm>
          <a:prstGeom prst="roundRect">
            <a:avLst>
              <a:gd name="adj" fmla="val 2603"/>
            </a:avLst>
          </a:prstGeom>
          <a:solidFill>
            <a:srgbClr val="F3EEE3"/>
          </a:solidFill>
          <a:ln/>
        </p:spPr>
      </p:sp>
      <p:sp>
        <p:nvSpPr>
          <p:cNvPr id="11" name="Text 8"/>
          <p:cNvSpPr/>
          <p:nvPr/>
        </p:nvSpPr>
        <p:spPr>
          <a:xfrm>
            <a:off x="1020604" y="639710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OPLS-AA</a:t>
            </a:r>
            <a:endParaRPr lang="en-US" sz="2200" dirty="0"/>
          </a:p>
        </p:txBody>
      </p:sp>
      <p:sp>
        <p:nvSpPr>
          <p:cNvPr id="12" name="Text 9"/>
          <p:cNvSpPr/>
          <p:nvPr/>
        </p:nvSpPr>
        <p:spPr>
          <a:xfrm>
            <a:off x="1020604" y="6887528"/>
            <a:ext cx="5954435"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Optimized for liquid simulations and proteins.</a:t>
            </a:r>
            <a:endParaRPr lang="en-US" sz="1750" dirty="0"/>
          </a:p>
        </p:txBody>
      </p:sp>
      <p:sp>
        <p:nvSpPr>
          <p:cNvPr id="13" name="Shape 10"/>
          <p:cNvSpPr/>
          <p:nvPr/>
        </p:nvSpPr>
        <p:spPr>
          <a:xfrm>
            <a:off x="7428667" y="6170295"/>
            <a:ext cx="6408063" cy="1306949"/>
          </a:xfrm>
          <a:prstGeom prst="roundRect">
            <a:avLst>
              <a:gd name="adj" fmla="val 2603"/>
            </a:avLst>
          </a:prstGeom>
          <a:solidFill>
            <a:srgbClr val="F3EEE3"/>
          </a:solidFill>
          <a:ln/>
        </p:spPr>
      </p:sp>
      <p:sp>
        <p:nvSpPr>
          <p:cNvPr id="14" name="Text 11"/>
          <p:cNvSpPr/>
          <p:nvPr/>
        </p:nvSpPr>
        <p:spPr>
          <a:xfrm>
            <a:off x="7655481" y="6397109"/>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GROMOS</a:t>
            </a:r>
            <a:endParaRPr lang="en-US" sz="2200" dirty="0"/>
          </a:p>
        </p:txBody>
      </p:sp>
      <p:sp>
        <p:nvSpPr>
          <p:cNvPr id="15" name="Text 12"/>
          <p:cNvSpPr/>
          <p:nvPr/>
        </p:nvSpPr>
        <p:spPr>
          <a:xfrm>
            <a:off x="7655481" y="6887528"/>
            <a:ext cx="5954435"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United-atom force field for efficient simulations.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62720"/>
            <a:ext cx="5670590"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Energy Minimization</a:t>
            </a:r>
            <a:endParaRPr lang="en-US" sz="4450" dirty="0"/>
          </a:p>
        </p:txBody>
      </p:sp>
      <p:pic>
        <p:nvPicPr>
          <p:cNvPr id="4" name="Image 1" descr="preencoded.png"/>
          <p:cNvPicPr>
            <a:picLocks noChangeAspect="1"/>
          </p:cNvPicPr>
          <p:nvPr/>
        </p:nvPicPr>
        <p:blipFill>
          <a:blip r:embed="rId4"/>
          <a:stretch>
            <a:fillRect/>
          </a:stretch>
        </p:blipFill>
        <p:spPr>
          <a:xfrm>
            <a:off x="793790" y="4711660"/>
            <a:ext cx="4347567" cy="907256"/>
          </a:xfrm>
          <a:prstGeom prst="rect">
            <a:avLst/>
          </a:prstGeom>
        </p:spPr>
      </p:pic>
      <p:sp>
        <p:nvSpPr>
          <p:cNvPr id="5" name="Text 1"/>
          <p:cNvSpPr/>
          <p:nvPr/>
        </p:nvSpPr>
        <p:spPr>
          <a:xfrm>
            <a:off x="1020604" y="595907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Purpose</a:t>
            </a:r>
            <a:endParaRPr lang="en-US" sz="2200" dirty="0"/>
          </a:p>
        </p:txBody>
      </p:sp>
      <p:sp>
        <p:nvSpPr>
          <p:cNvPr id="6" name="Text 2"/>
          <p:cNvSpPr/>
          <p:nvPr/>
        </p:nvSpPr>
        <p:spPr>
          <a:xfrm>
            <a:off x="1020604" y="6449497"/>
            <a:ext cx="389393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Stabilizes structures before docking or simulation.</a:t>
            </a:r>
            <a:endParaRPr lang="en-US" sz="1750" dirty="0"/>
          </a:p>
        </p:txBody>
      </p:sp>
      <p:pic>
        <p:nvPicPr>
          <p:cNvPr id="7" name="Image 2" descr="preencoded.png"/>
          <p:cNvPicPr>
            <a:picLocks noChangeAspect="1"/>
          </p:cNvPicPr>
          <p:nvPr/>
        </p:nvPicPr>
        <p:blipFill>
          <a:blip r:embed="rId5"/>
          <a:stretch>
            <a:fillRect/>
          </a:stretch>
        </p:blipFill>
        <p:spPr>
          <a:xfrm>
            <a:off x="5141357" y="4711660"/>
            <a:ext cx="4347567" cy="907256"/>
          </a:xfrm>
          <a:prstGeom prst="rect">
            <a:avLst/>
          </a:prstGeom>
        </p:spPr>
      </p:pic>
      <p:sp>
        <p:nvSpPr>
          <p:cNvPr id="8" name="Text 3"/>
          <p:cNvSpPr/>
          <p:nvPr/>
        </p:nvSpPr>
        <p:spPr>
          <a:xfrm>
            <a:off x="5368171" y="595907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Process</a:t>
            </a:r>
            <a:endParaRPr lang="en-US" sz="2200" dirty="0"/>
          </a:p>
        </p:txBody>
      </p:sp>
      <p:sp>
        <p:nvSpPr>
          <p:cNvPr id="9" name="Text 4"/>
          <p:cNvSpPr/>
          <p:nvPr/>
        </p:nvSpPr>
        <p:spPr>
          <a:xfrm>
            <a:off x="5368171" y="6449497"/>
            <a:ext cx="389393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Iteratively adjusts atomic positions to reduce energy.</a:t>
            </a:r>
            <a:endParaRPr lang="en-US" sz="1750" dirty="0"/>
          </a:p>
        </p:txBody>
      </p:sp>
      <p:pic>
        <p:nvPicPr>
          <p:cNvPr id="10" name="Image 3" descr="preencoded.png"/>
          <p:cNvPicPr>
            <a:picLocks noChangeAspect="1"/>
          </p:cNvPicPr>
          <p:nvPr/>
        </p:nvPicPr>
        <p:blipFill>
          <a:blip r:embed="rId6"/>
          <a:stretch>
            <a:fillRect/>
          </a:stretch>
        </p:blipFill>
        <p:spPr>
          <a:xfrm>
            <a:off x="9488924" y="4711660"/>
            <a:ext cx="4347567" cy="907256"/>
          </a:xfrm>
          <a:prstGeom prst="rect">
            <a:avLst/>
          </a:prstGeom>
        </p:spPr>
      </p:pic>
      <p:sp>
        <p:nvSpPr>
          <p:cNvPr id="11" name="Text 5"/>
          <p:cNvSpPr/>
          <p:nvPr/>
        </p:nvSpPr>
        <p:spPr>
          <a:xfrm>
            <a:off x="9715738" y="595907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Result</a:t>
            </a:r>
            <a:endParaRPr lang="en-US" sz="2200" dirty="0"/>
          </a:p>
        </p:txBody>
      </p:sp>
      <p:sp>
        <p:nvSpPr>
          <p:cNvPr id="12" name="Text 6"/>
          <p:cNvSpPr/>
          <p:nvPr/>
        </p:nvSpPr>
        <p:spPr>
          <a:xfrm>
            <a:off x="9715738" y="6449497"/>
            <a:ext cx="389393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Optimized structure closer to native conformation.</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83268"/>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Energy Minimization Algorithms</a:t>
            </a:r>
            <a:endParaRPr lang="en-US" sz="4450" dirty="0"/>
          </a:p>
        </p:txBody>
      </p:sp>
      <p:sp>
        <p:nvSpPr>
          <p:cNvPr id="4" name="Shape 1"/>
          <p:cNvSpPr/>
          <p:nvPr/>
        </p:nvSpPr>
        <p:spPr>
          <a:xfrm>
            <a:off x="793790" y="3140988"/>
            <a:ext cx="7556421" cy="3705225"/>
          </a:xfrm>
          <a:prstGeom prst="roundRect">
            <a:avLst>
              <a:gd name="adj" fmla="val 918"/>
            </a:avLst>
          </a:prstGeom>
          <a:noFill/>
          <a:ln w="7620">
            <a:solidFill>
              <a:srgbClr val="000000">
                <a:alpha val="8000"/>
              </a:srgbClr>
            </a:solidFill>
            <a:prstDash val="solid"/>
          </a:ln>
        </p:spPr>
      </p:sp>
      <p:sp>
        <p:nvSpPr>
          <p:cNvPr id="5" name="Shape 2"/>
          <p:cNvSpPr/>
          <p:nvPr/>
        </p:nvSpPr>
        <p:spPr>
          <a:xfrm>
            <a:off x="801410" y="3148608"/>
            <a:ext cx="7541181" cy="650319"/>
          </a:xfrm>
          <a:prstGeom prst="rect">
            <a:avLst/>
          </a:prstGeom>
          <a:solidFill>
            <a:srgbClr val="FFFFFF">
              <a:alpha val="4000"/>
            </a:srgbClr>
          </a:solidFill>
          <a:ln/>
        </p:spPr>
      </p:sp>
      <p:sp>
        <p:nvSpPr>
          <p:cNvPr id="6" name="Text 3"/>
          <p:cNvSpPr/>
          <p:nvPr/>
        </p:nvSpPr>
        <p:spPr>
          <a:xfrm>
            <a:off x="1028462" y="3292316"/>
            <a:ext cx="1427798"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Algorithm</a:t>
            </a:r>
            <a:endParaRPr lang="en-US" sz="1750" dirty="0"/>
          </a:p>
        </p:txBody>
      </p:sp>
      <p:sp>
        <p:nvSpPr>
          <p:cNvPr id="7" name="Text 4"/>
          <p:cNvSpPr/>
          <p:nvPr/>
        </p:nvSpPr>
        <p:spPr>
          <a:xfrm>
            <a:off x="2917508" y="3292316"/>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Speed</a:t>
            </a:r>
            <a:endParaRPr lang="en-US" sz="1750" dirty="0"/>
          </a:p>
        </p:txBody>
      </p:sp>
      <p:sp>
        <p:nvSpPr>
          <p:cNvPr id="8" name="Text 5"/>
          <p:cNvSpPr/>
          <p:nvPr/>
        </p:nvSpPr>
        <p:spPr>
          <a:xfrm>
            <a:off x="4802743" y="3292316"/>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Accuracy</a:t>
            </a:r>
            <a:endParaRPr lang="en-US" sz="1750" dirty="0"/>
          </a:p>
        </p:txBody>
      </p:sp>
      <p:sp>
        <p:nvSpPr>
          <p:cNvPr id="9" name="Text 6"/>
          <p:cNvSpPr/>
          <p:nvPr/>
        </p:nvSpPr>
        <p:spPr>
          <a:xfrm>
            <a:off x="6687979" y="3292316"/>
            <a:ext cx="1427798"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Use Case</a:t>
            </a:r>
            <a:endParaRPr lang="en-US" sz="1750" dirty="0"/>
          </a:p>
        </p:txBody>
      </p:sp>
      <p:sp>
        <p:nvSpPr>
          <p:cNvPr id="10" name="Shape 7"/>
          <p:cNvSpPr/>
          <p:nvPr/>
        </p:nvSpPr>
        <p:spPr>
          <a:xfrm>
            <a:off x="801410" y="3798927"/>
            <a:ext cx="7541181" cy="1013222"/>
          </a:xfrm>
          <a:prstGeom prst="rect">
            <a:avLst/>
          </a:prstGeom>
          <a:solidFill>
            <a:srgbClr val="000000">
              <a:alpha val="4000"/>
            </a:srgbClr>
          </a:solidFill>
          <a:ln/>
        </p:spPr>
      </p:sp>
      <p:sp>
        <p:nvSpPr>
          <p:cNvPr id="11" name="Text 8"/>
          <p:cNvSpPr/>
          <p:nvPr/>
        </p:nvSpPr>
        <p:spPr>
          <a:xfrm>
            <a:off x="1028462" y="3942636"/>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Steepest Descent</a:t>
            </a:r>
            <a:endParaRPr lang="en-US" sz="1750" dirty="0"/>
          </a:p>
        </p:txBody>
      </p:sp>
      <p:sp>
        <p:nvSpPr>
          <p:cNvPr id="12" name="Text 9"/>
          <p:cNvSpPr/>
          <p:nvPr/>
        </p:nvSpPr>
        <p:spPr>
          <a:xfrm>
            <a:off x="2917508" y="3942636"/>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Fast</a:t>
            </a:r>
            <a:endParaRPr lang="en-US" sz="1750" dirty="0"/>
          </a:p>
        </p:txBody>
      </p:sp>
      <p:sp>
        <p:nvSpPr>
          <p:cNvPr id="13" name="Text 10"/>
          <p:cNvSpPr/>
          <p:nvPr/>
        </p:nvSpPr>
        <p:spPr>
          <a:xfrm>
            <a:off x="4802743" y="3942636"/>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Lower</a:t>
            </a:r>
            <a:endParaRPr lang="en-US" sz="1750" dirty="0"/>
          </a:p>
        </p:txBody>
      </p:sp>
      <p:sp>
        <p:nvSpPr>
          <p:cNvPr id="14" name="Text 11"/>
          <p:cNvSpPr/>
          <p:nvPr/>
        </p:nvSpPr>
        <p:spPr>
          <a:xfrm>
            <a:off x="6687979" y="3942636"/>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Initial minimization</a:t>
            </a:r>
            <a:endParaRPr lang="en-US" sz="1750" dirty="0"/>
          </a:p>
        </p:txBody>
      </p:sp>
      <p:sp>
        <p:nvSpPr>
          <p:cNvPr id="15" name="Shape 12"/>
          <p:cNvSpPr/>
          <p:nvPr/>
        </p:nvSpPr>
        <p:spPr>
          <a:xfrm>
            <a:off x="801410" y="4812149"/>
            <a:ext cx="7541181" cy="1013222"/>
          </a:xfrm>
          <a:prstGeom prst="rect">
            <a:avLst/>
          </a:prstGeom>
          <a:solidFill>
            <a:srgbClr val="FFFFFF">
              <a:alpha val="4000"/>
            </a:srgbClr>
          </a:solidFill>
          <a:ln/>
        </p:spPr>
      </p:sp>
      <p:sp>
        <p:nvSpPr>
          <p:cNvPr id="16" name="Text 13"/>
          <p:cNvSpPr/>
          <p:nvPr/>
        </p:nvSpPr>
        <p:spPr>
          <a:xfrm>
            <a:off x="1028462" y="4955858"/>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Conjugate Gradient</a:t>
            </a:r>
            <a:endParaRPr lang="en-US" sz="1750" dirty="0"/>
          </a:p>
        </p:txBody>
      </p:sp>
      <p:sp>
        <p:nvSpPr>
          <p:cNvPr id="17" name="Text 14"/>
          <p:cNvSpPr/>
          <p:nvPr/>
        </p:nvSpPr>
        <p:spPr>
          <a:xfrm>
            <a:off x="2917508" y="4955858"/>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Moderate</a:t>
            </a:r>
            <a:endParaRPr lang="en-US" sz="1750" dirty="0"/>
          </a:p>
        </p:txBody>
      </p:sp>
      <p:sp>
        <p:nvSpPr>
          <p:cNvPr id="18" name="Text 15"/>
          <p:cNvSpPr/>
          <p:nvPr/>
        </p:nvSpPr>
        <p:spPr>
          <a:xfrm>
            <a:off x="4802743" y="4955858"/>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Higher</a:t>
            </a:r>
            <a:endParaRPr lang="en-US" sz="1750" dirty="0"/>
          </a:p>
        </p:txBody>
      </p:sp>
      <p:sp>
        <p:nvSpPr>
          <p:cNvPr id="19" name="Text 16"/>
          <p:cNvSpPr/>
          <p:nvPr/>
        </p:nvSpPr>
        <p:spPr>
          <a:xfrm>
            <a:off x="6687979" y="4955858"/>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Refined minimization</a:t>
            </a:r>
            <a:endParaRPr lang="en-US" sz="1750" dirty="0"/>
          </a:p>
        </p:txBody>
      </p:sp>
      <p:sp>
        <p:nvSpPr>
          <p:cNvPr id="20" name="Shape 17"/>
          <p:cNvSpPr/>
          <p:nvPr/>
        </p:nvSpPr>
        <p:spPr>
          <a:xfrm>
            <a:off x="801410" y="5825371"/>
            <a:ext cx="7541181" cy="1013222"/>
          </a:xfrm>
          <a:prstGeom prst="rect">
            <a:avLst/>
          </a:prstGeom>
          <a:solidFill>
            <a:srgbClr val="000000">
              <a:alpha val="4000"/>
            </a:srgbClr>
          </a:solidFill>
          <a:ln/>
        </p:spPr>
      </p:sp>
      <p:sp>
        <p:nvSpPr>
          <p:cNvPr id="21" name="Text 18"/>
          <p:cNvSpPr/>
          <p:nvPr/>
        </p:nvSpPr>
        <p:spPr>
          <a:xfrm>
            <a:off x="1028462" y="5969079"/>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Newton-Raphson</a:t>
            </a:r>
            <a:endParaRPr lang="en-US" sz="1750" dirty="0"/>
          </a:p>
        </p:txBody>
      </p:sp>
      <p:sp>
        <p:nvSpPr>
          <p:cNvPr id="22" name="Text 19"/>
          <p:cNvSpPr/>
          <p:nvPr/>
        </p:nvSpPr>
        <p:spPr>
          <a:xfrm>
            <a:off x="2917508" y="5969079"/>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Slow</a:t>
            </a:r>
            <a:endParaRPr lang="en-US" sz="1750" dirty="0"/>
          </a:p>
        </p:txBody>
      </p:sp>
      <p:sp>
        <p:nvSpPr>
          <p:cNvPr id="23" name="Text 20"/>
          <p:cNvSpPr/>
          <p:nvPr/>
        </p:nvSpPr>
        <p:spPr>
          <a:xfrm>
            <a:off x="4802743" y="5969079"/>
            <a:ext cx="1423987"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Highest</a:t>
            </a:r>
            <a:endParaRPr lang="en-US" sz="1750" dirty="0"/>
          </a:p>
        </p:txBody>
      </p:sp>
      <p:sp>
        <p:nvSpPr>
          <p:cNvPr id="24" name="Text 21"/>
          <p:cNvSpPr/>
          <p:nvPr/>
        </p:nvSpPr>
        <p:spPr>
          <a:xfrm>
            <a:off x="6687979" y="5969079"/>
            <a:ext cx="1427798" cy="725805"/>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Final optimization</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2711" y="904042"/>
            <a:ext cx="7508677" cy="654248"/>
          </a:xfrm>
          <a:prstGeom prst="rect">
            <a:avLst/>
          </a:prstGeom>
          <a:noFill/>
          <a:ln/>
        </p:spPr>
        <p:txBody>
          <a:bodyPr wrap="none" lIns="0" tIns="0" rIns="0" bIns="0" rtlCol="0" anchor="t"/>
          <a:lstStyle/>
          <a:p>
            <a:pPr marL="0" indent="0">
              <a:lnSpc>
                <a:spcPts val="5150"/>
              </a:lnSpc>
              <a:buNone/>
            </a:pPr>
            <a:r>
              <a:rPr lang="en-US" sz="4100" b="1" dirty="0">
                <a:solidFill>
                  <a:srgbClr val="124E73"/>
                </a:solidFill>
                <a:latin typeface="Source Sans Pro Bold" pitchFamily="34" charset="0"/>
                <a:ea typeface="Source Sans Pro Bold" pitchFamily="34" charset="-122"/>
                <a:cs typeface="Source Sans Pro Bold" pitchFamily="34" charset="-120"/>
              </a:rPr>
              <a:t>Molecular Dynamics Simulations</a:t>
            </a:r>
            <a:endParaRPr lang="en-US" sz="4100" dirty="0"/>
          </a:p>
        </p:txBody>
      </p:sp>
      <p:sp>
        <p:nvSpPr>
          <p:cNvPr id="4" name="Shape 1"/>
          <p:cNvSpPr/>
          <p:nvPr/>
        </p:nvSpPr>
        <p:spPr>
          <a:xfrm>
            <a:off x="1035248" y="1872258"/>
            <a:ext cx="22860" cy="5453301"/>
          </a:xfrm>
          <a:prstGeom prst="roundRect">
            <a:avLst>
              <a:gd name="adj" fmla="val 137388"/>
            </a:avLst>
          </a:prstGeom>
          <a:solidFill>
            <a:srgbClr val="D9D4C9"/>
          </a:solidFill>
          <a:ln/>
        </p:spPr>
      </p:sp>
      <p:sp>
        <p:nvSpPr>
          <p:cNvPr id="5" name="Shape 2"/>
          <p:cNvSpPr/>
          <p:nvPr/>
        </p:nvSpPr>
        <p:spPr>
          <a:xfrm>
            <a:off x="1259324" y="2331839"/>
            <a:ext cx="732711" cy="22860"/>
          </a:xfrm>
          <a:prstGeom prst="roundRect">
            <a:avLst>
              <a:gd name="adj" fmla="val 137388"/>
            </a:avLst>
          </a:prstGeom>
          <a:solidFill>
            <a:srgbClr val="D9D4C9"/>
          </a:solidFill>
          <a:ln/>
        </p:spPr>
      </p:sp>
      <p:sp>
        <p:nvSpPr>
          <p:cNvPr id="6" name="Shape 3"/>
          <p:cNvSpPr/>
          <p:nvPr/>
        </p:nvSpPr>
        <p:spPr>
          <a:xfrm>
            <a:off x="811173" y="2107763"/>
            <a:ext cx="471011" cy="471011"/>
          </a:xfrm>
          <a:prstGeom prst="roundRect">
            <a:avLst>
              <a:gd name="adj" fmla="val 6668"/>
            </a:avLst>
          </a:prstGeom>
          <a:solidFill>
            <a:srgbClr val="F3EEE3"/>
          </a:solidFill>
          <a:ln/>
        </p:spPr>
      </p:sp>
      <p:sp>
        <p:nvSpPr>
          <p:cNvPr id="7" name="Text 4"/>
          <p:cNvSpPr/>
          <p:nvPr/>
        </p:nvSpPr>
        <p:spPr>
          <a:xfrm>
            <a:off x="963692" y="2186226"/>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1</a:t>
            </a:r>
            <a:endParaRPr lang="en-US" sz="2450" dirty="0"/>
          </a:p>
        </p:txBody>
      </p:sp>
      <p:sp>
        <p:nvSpPr>
          <p:cNvPr id="8" name="Text 5"/>
          <p:cNvSpPr/>
          <p:nvPr/>
        </p:nvSpPr>
        <p:spPr>
          <a:xfrm>
            <a:off x="2198251" y="2081570"/>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Setup</a:t>
            </a:r>
            <a:endParaRPr lang="en-US" sz="2050" dirty="0"/>
          </a:p>
        </p:txBody>
      </p:sp>
      <p:sp>
        <p:nvSpPr>
          <p:cNvPr id="9" name="Text 6"/>
          <p:cNvSpPr/>
          <p:nvPr/>
        </p:nvSpPr>
        <p:spPr>
          <a:xfrm>
            <a:off x="2198251" y="2534245"/>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Define system, force field, and simulation parameters.</a:t>
            </a:r>
            <a:endParaRPr lang="en-US" sz="1600" dirty="0"/>
          </a:p>
        </p:txBody>
      </p:sp>
      <p:sp>
        <p:nvSpPr>
          <p:cNvPr id="10" name="Shape 7"/>
          <p:cNvSpPr/>
          <p:nvPr/>
        </p:nvSpPr>
        <p:spPr>
          <a:xfrm>
            <a:off x="1259324" y="3747492"/>
            <a:ext cx="732711" cy="22860"/>
          </a:xfrm>
          <a:prstGeom prst="roundRect">
            <a:avLst>
              <a:gd name="adj" fmla="val 137388"/>
            </a:avLst>
          </a:prstGeom>
          <a:solidFill>
            <a:srgbClr val="D9D4C9"/>
          </a:solidFill>
          <a:ln/>
        </p:spPr>
      </p:sp>
      <p:sp>
        <p:nvSpPr>
          <p:cNvPr id="11" name="Shape 8"/>
          <p:cNvSpPr/>
          <p:nvPr/>
        </p:nvSpPr>
        <p:spPr>
          <a:xfrm>
            <a:off x="811173" y="3523417"/>
            <a:ext cx="471011" cy="471011"/>
          </a:xfrm>
          <a:prstGeom prst="roundRect">
            <a:avLst>
              <a:gd name="adj" fmla="val 6668"/>
            </a:avLst>
          </a:prstGeom>
          <a:solidFill>
            <a:srgbClr val="F3EEE3"/>
          </a:solidFill>
          <a:ln/>
        </p:spPr>
      </p:sp>
      <p:sp>
        <p:nvSpPr>
          <p:cNvPr id="12" name="Text 9"/>
          <p:cNvSpPr/>
          <p:nvPr/>
        </p:nvSpPr>
        <p:spPr>
          <a:xfrm>
            <a:off x="963692" y="3601879"/>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2</a:t>
            </a:r>
            <a:endParaRPr lang="en-US" sz="2450" dirty="0"/>
          </a:p>
        </p:txBody>
      </p:sp>
      <p:sp>
        <p:nvSpPr>
          <p:cNvPr id="13" name="Text 10"/>
          <p:cNvSpPr/>
          <p:nvPr/>
        </p:nvSpPr>
        <p:spPr>
          <a:xfrm>
            <a:off x="2198251" y="3497223"/>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Equilibration</a:t>
            </a:r>
            <a:endParaRPr lang="en-US" sz="2050" dirty="0"/>
          </a:p>
        </p:txBody>
      </p:sp>
      <p:sp>
        <p:nvSpPr>
          <p:cNvPr id="14" name="Text 11"/>
          <p:cNvSpPr/>
          <p:nvPr/>
        </p:nvSpPr>
        <p:spPr>
          <a:xfrm>
            <a:off x="2198251" y="3949898"/>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Stabilize system under desired conditions.</a:t>
            </a:r>
            <a:endParaRPr lang="en-US" sz="1600" dirty="0"/>
          </a:p>
        </p:txBody>
      </p:sp>
      <p:sp>
        <p:nvSpPr>
          <p:cNvPr id="15" name="Shape 12"/>
          <p:cNvSpPr/>
          <p:nvPr/>
        </p:nvSpPr>
        <p:spPr>
          <a:xfrm>
            <a:off x="1259324" y="5163145"/>
            <a:ext cx="732711" cy="22860"/>
          </a:xfrm>
          <a:prstGeom prst="roundRect">
            <a:avLst>
              <a:gd name="adj" fmla="val 137388"/>
            </a:avLst>
          </a:prstGeom>
          <a:solidFill>
            <a:srgbClr val="D9D4C9"/>
          </a:solidFill>
          <a:ln/>
        </p:spPr>
      </p:sp>
      <p:sp>
        <p:nvSpPr>
          <p:cNvPr id="16" name="Shape 13"/>
          <p:cNvSpPr/>
          <p:nvPr/>
        </p:nvSpPr>
        <p:spPr>
          <a:xfrm>
            <a:off x="811173" y="4939070"/>
            <a:ext cx="471011" cy="471011"/>
          </a:xfrm>
          <a:prstGeom prst="roundRect">
            <a:avLst>
              <a:gd name="adj" fmla="val 6668"/>
            </a:avLst>
          </a:prstGeom>
          <a:solidFill>
            <a:srgbClr val="F3EEE3"/>
          </a:solidFill>
          <a:ln/>
        </p:spPr>
      </p:sp>
      <p:sp>
        <p:nvSpPr>
          <p:cNvPr id="17" name="Text 14"/>
          <p:cNvSpPr/>
          <p:nvPr/>
        </p:nvSpPr>
        <p:spPr>
          <a:xfrm>
            <a:off x="963692" y="5017532"/>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3</a:t>
            </a:r>
            <a:endParaRPr lang="en-US" sz="2450" dirty="0"/>
          </a:p>
        </p:txBody>
      </p:sp>
      <p:sp>
        <p:nvSpPr>
          <p:cNvPr id="18" name="Text 15"/>
          <p:cNvSpPr/>
          <p:nvPr/>
        </p:nvSpPr>
        <p:spPr>
          <a:xfrm>
            <a:off x="2198251" y="4912876"/>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Production</a:t>
            </a:r>
            <a:endParaRPr lang="en-US" sz="2050" dirty="0"/>
          </a:p>
        </p:txBody>
      </p:sp>
      <p:sp>
        <p:nvSpPr>
          <p:cNvPr id="19" name="Text 16"/>
          <p:cNvSpPr/>
          <p:nvPr/>
        </p:nvSpPr>
        <p:spPr>
          <a:xfrm>
            <a:off x="2198251" y="5365552"/>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Generate trajectory for analysis of protein dynamics.</a:t>
            </a:r>
            <a:endParaRPr lang="en-US" sz="1600" dirty="0"/>
          </a:p>
        </p:txBody>
      </p:sp>
      <p:sp>
        <p:nvSpPr>
          <p:cNvPr id="20" name="Shape 17"/>
          <p:cNvSpPr/>
          <p:nvPr/>
        </p:nvSpPr>
        <p:spPr>
          <a:xfrm>
            <a:off x="1259324" y="6578798"/>
            <a:ext cx="732711" cy="22860"/>
          </a:xfrm>
          <a:prstGeom prst="roundRect">
            <a:avLst>
              <a:gd name="adj" fmla="val 137388"/>
            </a:avLst>
          </a:prstGeom>
          <a:solidFill>
            <a:srgbClr val="D9D4C9"/>
          </a:solidFill>
          <a:ln/>
        </p:spPr>
      </p:sp>
      <p:sp>
        <p:nvSpPr>
          <p:cNvPr id="21" name="Shape 18"/>
          <p:cNvSpPr/>
          <p:nvPr/>
        </p:nvSpPr>
        <p:spPr>
          <a:xfrm>
            <a:off x="811173" y="6354723"/>
            <a:ext cx="471011" cy="471011"/>
          </a:xfrm>
          <a:prstGeom prst="roundRect">
            <a:avLst>
              <a:gd name="adj" fmla="val 6668"/>
            </a:avLst>
          </a:prstGeom>
          <a:solidFill>
            <a:srgbClr val="F3EEE3"/>
          </a:solidFill>
          <a:ln/>
        </p:spPr>
      </p:sp>
      <p:sp>
        <p:nvSpPr>
          <p:cNvPr id="22" name="Text 19"/>
          <p:cNvSpPr/>
          <p:nvPr/>
        </p:nvSpPr>
        <p:spPr>
          <a:xfrm>
            <a:off x="963692" y="6433185"/>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4</a:t>
            </a:r>
            <a:endParaRPr lang="en-US" sz="2450" dirty="0"/>
          </a:p>
        </p:txBody>
      </p:sp>
      <p:sp>
        <p:nvSpPr>
          <p:cNvPr id="23" name="Text 20"/>
          <p:cNvSpPr/>
          <p:nvPr/>
        </p:nvSpPr>
        <p:spPr>
          <a:xfrm>
            <a:off x="2198251" y="6328529"/>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Analysis</a:t>
            </a:r>
            <a:endParaRPr lang="en-US" sz="2050" dirty="0"/>
          </a:p>
        </p:txBody>
      </p:sp>
      <p:sp>
        <p:nvSpPr>
          <p:cNvPr id="24" name="Text 21"/>
          <p:cNvSpPr/>
          <p:nvPr/>
        </p:nvSpPr>
        <p:spPr>
          <a:xfrm>
            <a:off x="2198251" y="6781205"/>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Extract insights from simulation data.</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546265"/>
            <a:ext cx="7573685"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Applications in Drug Discovery</a:t>
            </a:r>
            <a:endParaRPr lang="en-US" sz="4450" dirty="0"/>
          </a:p>
        </p:txBody>
      </p:sp>
      <p:pic>
        <p:nvPicPr>
          <p:cNvPr id="3" name="Image 0" descr="preencoded.png"/>
          <p:cNvPicPr>
            <a:picLocks noChangeAspect="1"/>
          </p:cNvPicPr>
          <p:nvPr/>
        </p:nvPicPr>
        <p:blipFill>
          <a:blip r:embed="rId3"/>
          <a:stretch>
            <a:fillRect/>
          </a:stretch>
        </p:blipFill>
        <p:spPr>
          <a:xfrm>
            <a:off x="793790" y="2708672"/>
            <a:ext cx="4004429" cy="2474833"/>
          </a:xfrm>
          <a:prstGeom prst="rect">
            <a:avLst/>
          </a:prstGeom>
        </p:spPr>
      </p:pic>
      <p:sp>
        <p:nvSpPr>
          <p:cNvPr id="4" name="Text 1"/>
          <p:cNvSpPr/>
          <p:nvPr/>
        </p:nvSpPr>
        <p:spPr>
          <a:xfrm>
            <a:off x="793790" y="546699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Virtual Screening</a:t>
            </a:r>
            <a:endParaRPr lang="en-US" sz="2200" dirty="0"/>
          </a:p>
        </p:txBody>
      </p:sp>
      <p:sp>
        <p:nvSpPr>
          <p:cNvPr id="5" name="Text 2"/>
          <p:cNvSpPr/>
          <p:nvPr/>
        </p:nvSpPr>
        <p:spPr>
          <a:xfrm>
            <a:off x="793790" y="5957411"/>
            <a:ext cx="400442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Efficiently identify potential drug candidates.</a:t>
            </a:r>
            <a:endParaRPr lang="en-US" sz="1750" dirty="0"/>
          </a:p>
        </p:txBody>
      </p:sp>
      <p:pic>
        <p:nvPicPr>
          <p:cNvPr id="6" name="Image 1" descr="preencoded.png"/>
          <p:cNvPicPr>
            <a:picLocks noChangeAspect="1"/>
          </p:cNvPicPr>
          <p:nvPr/>
        </p:nvPicPr>
        <p:blipFill>
          <a:blip r:embed="rId4"/>
          <a:stretch>
            <a:fillRect/>
          </a:stretch>
        </p:blipFill>
        <p:spPr>
          <a:xfrm>
            <a:off x="5138380" y="2708672"/>
            <a:ext cx="4004429" cy="2474833"/>
          </a:xfrm>
          <a:prstGeom prst="rect">
            <a:avLst/>
          </a:prstGeom>
        </p:spPr>
      </p:pic>
      <p:sp>
        <p:nvSpPr>
          <p:cNvPr id="7" name="Text 3"/>
          <p:cNvSpPr/>
          <p:nvPr/>
        </p:nvSpPr>
        <p:spPr>
          <a:xfrm>
            <a:off x="5138380" y="5466993"/>
            <a:ext cx="3308390"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Binding Affinity Prediction</a:t>
            </a:r>
            <a:endParaRPr lang="en-US" sz="2200" dirty="0"/>
          </a:p>
        </p:txBody>
      </p:sp>
      <p:sp>
        <p:nvSpPr>
          <p:cNvPr id="8" name="Text 4"/>
          <p:cNvSpPr/>
          <p:nvPr/>
        </p:nvSpPr>
        <p:spPr>
          <a:xfrm>
            <a:off x="5138380" y="5957411"/>
            <a:ext cx="400442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Estimate drug-target interactions computationally.</a:t>
            </a:r>
            <a:endParaRPr lang="en-US" sz="1750" dirty="0"/>
          </a:p>
        </p:txBody>
      </p:sp>
      <p:pic>
        <p:nvPicPr>
          <p:cNvPr id="9" name="Image 2" descr="preencoded.png"/>
          <p:cNvPicPr>
            <a:picLocks noChangeAspect="1"/>
          </p:cNvPicPr>
          <p:nvPr/>
        </p:nvPicPr>
        <p:blipFill>
          <a:blip r:embed="rId5"/>
          <a:stretch>
            <a:fillRect/>
          </a:stretch>
        </p:blipFill>
        <p:spPr>
          <a:xfrm>
            <a:off x="9482971" y="2708672"/>
            <a:ext cx="4004429" cy="2474833"/>
          </a:xfrm>
          <a:prstGeom prst="rect">
            <a:avLst/>
          </a:prstGeom>
        </p:spPr>
      </p:pic>
      <p:sp>
        <p:nvSpPr>
          <p:cNvPr id="10" name="Text 5"/>
          <p:cNvSpPr/>
          <p:nvPr/>
        </p:nvSpPr>
        <p:spPr>
          <a:xfrm>
            <a:off x="9482971" y="546699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ADMET Prediction</a:t>
            </a:r>
            <a:endParaRPr lang="en-US" sz="2200" dirty="0"/>
          </a:p>
        </p:txBody>
      </p:sp>
      <p:sp>
        <p:nvSpPr>
          <p:cNvPr id="11" name="Text 6"/>
          <p:cNvSpPr/>
          <p:nvPr/>
        </p:nvSpPr>
        <p:spPr>
          <a:xfrm>
            <a:off x="9482971" y="5957411"/>
            <a:ext cx="4004429" cy="725805"/>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Predict drug properties for lead optimization.</a:t>
            </a:r>
            <a:endParaRPr lang="en-US" sz="1750" dirty="0"/>
          </a:p>
        </p:txBody>
      </p:sp>
      <p:pic>
        <p:nvPicPr>
          <p:cNvPr id="12" name="Image 3" descr="preencoded.png"/>
          <p:cNvPicPr>
            <a:picLocks noChangeAspect="1"/>
          </p:cNvPicPr>
          <p:nvPr/>
        </p:nvPicPr>
        <p:blipFill>
          <a:blip r:embed="rId6"/>
          <a:stretch>
            <a:fillRect/>
          </a:stretch>
        </p:blipFill>
        <p:spPr>
          <a:xfrm>
            <a:off x="13716000" y="228600"/>
            <a:ext cx="685800" cy="685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1DB5C9AC-7890-4D35-8C45-DBA17408DD4F}"/>
              </a:ext>
            </a:extLst>
          </p:cNvPr>
          <p:cNvPicPr>
            <a:picLocks noChangeAspect="1"/>
          </p:cNvPicPr>
          <p:nvPr/>
        </p:nvPicPr>
        <p:blipFill>
          <a:blip r:embed="rId2"/>
          <a:stretch>
            <a:fillRect/>
          </a:stretch>
        </p:blipFill>
        <p:spPr>
          <a:xfrm>
            <a:off x="9144000" y="0"/>
            <a:ext cx="5486400" cy="8229600"/>
          </a:xfrm>
          <a:prstGeom prst="rect">
            <a:avLst/>
          </a:prstGeom>
        </p:spPr>
      </p:pic>
      <p:sp>
        <p:nvSpPr>
          <p:cNvPr id="3" name="TextBox 2">
            <a:extLst>
              <a:ext uri="{FF2B5EF4-FFF2-40B4-BE49-F238E27FC236}">
                <a16:creationId xmlns:a16="http://schemas.microsoft.com/office/drawing/2014/main" id="{E0B7CE22-F6CC-4795-B4B6-593CED37ADDC}"/>
              </a:ext>
            </a:extLst>
          </p:cNvPr>
          <p:cNvSpPr txBox="1"/>
          <p:nvPr/>
        </p:nvSpPr>
        <p:spPr>
          <a:xfrm>
            <a:off x="3097231" y="3606968"/>
            <a:ext cx="2813591" cy="1015663"/>
          </a:xfrm>
          <a:prstGeom prst="rect">
            <a:avLst/>
          </a:prstGeom>
          <a:noFill/>
        </p:spPr>
        <p:txBody>
          <a:bodyPr wrap="none" rtlCol="1">
            <a:spAutoFit/>
          </a:bodyPr>
          <a:lstStyle/>
          <a:p>
            <a:r>
              <a:rPr lang="en-US" sz="6000" b="1" dirty="0">
                <a:solidFill>
                  <a:srgbClr val="124E73"/>
                </a:solidFill>
                <a:latin typeface="Source Sans Pro Bold" pitchFamily="34" charset="0"/>
                <a:ea typeface="Source Sans Pro Bold" pitchFamily="34" charset="-122"/>
              </a:rPr>
              <a:t>Thanks </a:t>
            </a:r>
            <a:endParaRPr lang="ar-EG" sz="6000" b="1" dirty="0">
              <a:solidFill>
                <a:srgbClr val="124E73"/>
              </a:solidFill>
              <a:latin typeface="Source Sans Pro Bold" pitchFamily="34" charset="0"/>
              <a:ea typeface="Source Sans Pro Bold" pitchFamily="34" charset="-122"/>
            </a:endParaRPr>
          </a:p>
        </p:txBody>
      </p:sp>
    </p:spTree>
    <p:extLst>
      <p:ext uri="{BB962C8B-B14F-4D97-AF65-F5344CB8AC3E}">
        <p14:creationId xmlns:p14="http://schemas.microsoft.com/office/powerpoint/2010/main" val="373875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810119"/>
            <a:ext cx="9089231"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Structure-Based Drug Design (SBDD)</a:t>
            </a:r>
            <a:endParaRPr lang="en-US" sz="4450" dirty="0"/>
          </a:p>
        </p:txBody>
      </p:sp>
      <p:sp>
        <p:nvSpPr>
          <p:cNvPr id="4" name="Shape 1"/>
          <p:cNvSpPr/>
          <p:nvPr/>
        </p:nvSpPr>
        <p:spPr>
          <a:xfrm>
            <a:off x="793790" y="4859060"/>
            <a:ext cx="4196358" cy="2395657"/>
          </a:xfrm>
          <a:prstGeom prst="roundRect">
            <a:avLst>
              <a:gd name="adj" fmla="val 1420"/>
            </a:avLst>
          </a:prstGeom>
          <a:solidFill>
            <a:srgbClr val="F3EEE3"/>
          </a:solidFill>
          <a:ln/>
        </p:spPr>
      </p:sp>
      <p:sp>
        <p:nvSpPr>
          <p:cNvPr id="5" name="Text 2"/>
          <p:cNvSpPr/>
          <p:nvPr/>
        </p:nvSpPr>
        <p:spPr>
          <a:xfrm>
            <a:off x="1020604" y="508587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3D Protein Structures</a:t>
            </a:r>
            <a:endParaRPr lang="en-US" sz="2200" dirty="0"/>
          </a:p>
        </p:txBody>
      </p:sp>
      <p:sp>
        <p:nvSpPr>
          <p:cNvPr id="6" name="Text 3"/>
          <p:cNvSpPr/>
          <p:nvPr/>
        </p:nvSpPr>
        <p:spPr>
          <a:xfrm>
            <a:off x="1020604" y="5576292"/>
            <a:ext cx="3742730" cy="1451610"/>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SBDD utilizes high-resolution 3D structures of target proteins. These structures are obtained through X-ray crystallography or NMR spectroscopy.</a:t>
            </a:r>
            <a:endParaRPr lang="en-US" sz="1750" dirty="0"/>
          </a:p>
        </p:txBody>
      </p:sp>
      <p:sp>
        <p:nvSpPr>
          <p:cNvPr id="7" name="Shape 4"/>
          <p:cNvSpPr/>
          <p:nvPr/>
        </p:nvSpPr>
        <p:spPr>
          <a:xfrm>
            <a:off x="5216962" y="4859060"/>
            <a:ext cx="4196358" cy="2395657"/>
          </a:xfrm>
          <a:prstGeom prst="roundRect">
            <a:avLst>
              <a:gd name="adj" fmla="val 1420"/>
            </a:avLst>
          </a:prstGeom>
          <a:solidFill>
            <a:srgbClr val="F3EEE3"/>
          </a:solidFill>
          <a:ln/>
        </p:spPr>
      </p:sp>
      <p:sp>
        <p:nvSpPr>
          <p:cNvPr id="8" name="Text 5"/>
          <p:cNvSpPr/>
          <p:nvPr/>
        </p:nvSpPr>
        <p:spPr>
          <a:xfrm>
            <a:off x="5443776" y="508587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Virtual Screening</a:t>
            </a:r>
            <a:endParaRPr lang="en-US" sz="2200" dirty="0"/>
          </a:p>
        </p:txBody>
      </p:sp>
      <p:sp>
        <p:nvSpPr>
          <p:cNvPr id="9" name="Text 6"/>
          <p:cNvSpPr/>
          <p:nvPr/>
        </p:nvSpPr>
        <p:spPr>
          <a:xfrm>
            <a:off x="5443776" y="5576292"/>
            <a:ext cx="3742730" cy="1451610"/>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Large compound libraries are computationally screened against the target protein. This process identifies potential drug candidates efficiently.</a:t>
            </a:r>
            <a:endParaRPr lang="en-US" sz="1750" dirty="0"/>
          </a:p>
        </p:txBody>
      </p:sp>
      <p:sp>
        <p:nvSpPr>
          <p:cNvPr id="10" name="Shape 7"/>
          <p:cNvSpPr/>
          <p:nvPr/>
        </p:nvSpPr>
        <p:spPr>
          <a:xfrm>
            <a:off x="9640133" y="4859060"/>
            <a:ext cx="4196358" cy="2395657"/>
          </a:xfrm>
          <a:prstGeom prst="roundRect">
            <a:avLst>
              <a:gd name="adj" fmla="val 1420"/>
            </a:avLst>
          </a:prstGeom>
          <a:solidFill>
            <a:srgbClr val="F3EEE3"/>
          </a:solidFill>
          <a:ln/>
        </p:spPr>
      </p:sp>
      <p:sp>
        <p:nvSpPr>
          <p:cNvPr id="11" name="Text 8"/>
          <p:cNvSpPr/>
          <p:nvPr/>
        </p:nvSpPr>
        <p:spPr>
          <a:xfrm>
            <a:off x="9866948" y="5085874"/>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Binding Site Analysis</a:t>
            </a:r>
            <a:endParaRPr lang="en-US" sz="2200" dirty="0"/>
          </a:p>
        </p:txBody>
      </p:sp>
      <p:sp>
        <p:nvSpPr>
          <p:cNvPr id="12" name="Text 9"/>
          <p:cNvSpPr/>
          <p:nvPr/>
        </p:nvSpPr>
        <p:spPr>
          <a:xfrm>
            <a:off x="9866948" y="5576292"/>
            <a:ext cx="3742730" cy="1451610"/>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Detailed analysis of protein binding sites guides drug design. It helps in optimizing ligand-protein interactions for improved efficacy.</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8188" y="758309"/>
            <a:ext cx="7667625" cy="1318260"/>
          </a:xfrm>
          <a:prstGeom prst="rect">
            <a:avLst/>
          </a:prstGeom>
          <a:noFill/>
          <a:ln/>
        </p:spPr>
        <p:txBody>
          <a:bodyPr wrap="square" lIns="0" tIns="0" rIns="0" bIns="0" rtlCol="0" anchor="t"/>
          <a:lstStyle/>
          <a:p>
            <a:pPr marL="0" indent="0">
              <a:lnSpc>
                <a:spcPts val="5150"/>
              </a:lnSpc>
              <a:buNone/>
            </a:pPr>
            <a:r>
              <a:rPr lang="en-US" sz="4150" b="1" dirty="0">
                <a:solidFill>
                  <a:srgbClr val="124E73"/>
                </a:solidFill>
                <a:latin typeface="Source Sans Pro Bold" pitchFamily="34" charset="0"/>
                <a:ea typeface="Source Sans Pro Bold" pitchFamily="34" charset="-122"/>
                <a:cs typeface="Source Sans Pro Bold" pitchFamily="34" charset="-120"/>
              </a:rPr>
              <a:t>Ligand-Based Drug Design (LBDD)</a:t>
            </a:r>
            <a:endParaRPr lang="en-US" sz="4150" dirty="0"/>
          </a:p>
        </p:txBody>
      </p:sp>
      <p:sp>
        <p:nvSpPr>
          <p:cNvPr id="4" name="Shape 1"/>
          <p:cNvSpPr/>
          <p:nvPr/>
        </p:nvSpPr>
        <p:spPr>
          <a:xfrm>
            <a:off x="1043107" y="2392918"/>
            <a:ext cx="22860" cy="5078373"/>
          </a:xfrm>
          <a:prstGeom prst="roundRect">
            <a:avLst>
              <a:gd name="adj" fmla="val 138397"/>
            </a:avLst>
          </a:prstGeom>
          <a:solidFill>
            <a:srgbClr val="D9D4C9"/>
          </a:solidFill>
          <a:ln/>
        </p:spPr>
      </p:sp>
      <p:sp>
        <p:nvSpPr>
          <p:cNvPr id="5" name="Shape 2"/>
          <p:cNvSpPr/>
          <p:nvPr/>
        </p:nvSpPr>
        <p:spPr>
          <a:xfrm>
            <a:off x="1268909" y="2855833"/>
            <a:ext cx="738188" cy="22860"/>
          </a:xfrm>
          <a:prstGeom prst="roundRect">
            <a:avLst>
              <a:gd name="adj" fmla="val 138397"/>
            </a:avLst>
          </a:prstGeom>
          <a:solidFill>
            <a:srgbClr val="D9D4C9"/>
          </a:solidFill>
          <a:ln/>
        </p:spPr>
      </p:sp>
      <p:sp>
        <p:nvSpPr>
          <p:cNvPr id="6" name="Shape 3"/>
          <p:cNvSpPr/>
          <p:nvPr/>
        </p:nvSpPr>
        <p:spPr>
          <a:xfrm>
            <a:off x="817305" y="2630091"/>
            <a:ext cx="474464" cy="474464"/>
          </a:xfrm>
          <a:prstGeom prst="roundRect">
            <a:avLst>
              <a:gd name="adj" fmla="val 6668"/>
            </a:avLst>
          </a:prstGeom>
          <a:solidFill>
            <a:srgbClr val="F3EEE3"/>
          </a:solidFill>
          <a:ln/>
        </p:spPr>
      </p:sp>
      <p:sp>
        <p:nvSpPr>
          <p:cNvPr id="7" name="Text 4"/>
          <p:cNvSpPr/>
          <p:nvPr/>
        </p:nvSpPr>
        <p:spPr>
          <a:xfrm>
            <a:off x="971014" y="2709148"/>
            <a:ext cx="167045" cy="316349"/>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1</a:t>
            </a:r>
            <a:endParaRPr lang="en-US" sz="2450" dirty="0"/>
          </a:p>
        </p:txBody>
      </p:sp>
      <p:sp>
        <p:nvSpPr>
          <p:cNvPr id="8" name="Text 5"/>
          <p:cNvSpPr/>
          <p:nvPr/>
        </p:nvSpPr>
        <p:spPr>
          <a:xfrm>
            <a:off x="2214563" y="2603778"/>
            <a:ext cx="3131582" cy="329446"/>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Identify Active Compounds</a:t>
            </a:r>
            <a:endParaRPr lang="en-US" sz="2050" dirty="0"/>
          </a:p>
        </p:txBody>
      </p:sp>
      <p:sp>
        <p:nvSpPr>
          <p:cNvPr id="9" name="Text 6"/>
          <p:cNvSpPr/>
          <p:nvPr/>
        </p:nvSpPr>
        <p:spPr>
          <a:xfrm>
            <a:off x="2214563" y="3059668"/>
            <a:ext cx="6191250" cy="674608"/>
          </a:xfrm>
          <a:prstGeom prst="rect">
            <a:avLst/>
          </a:prstGeom>
          <a:noFill/>
          <a:ln/>
        </p:spPr>
        <p:txBody>
          <a:bodyPr wrap="square" lIns="0" tIns="0" rIns="0" bIns="0" rtlCol="0" anchor="t"/>
          <a:lstStyle/>
          <a:p>
            <a:pPr marL="0" indent="0" algn="l">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Known active compounds serve as starting points. These are typically drugs or natural ligands that bind to the target.</a:t>
            </a:r>
            <a:endParaRPr lang="en-US" sz="1650" dirty="0"/>
          </a:p>
        </p:txBody>
      </p:sp>
      <p:sp>
        <p:nvSpPr>
          <p:cNvPr id="10" name="Shape 7"/>
          <p:cNvSpPr/>
          <p:nvPr/>
        </p:nvSpPr>
        <p:spPr>
          <a:xfrm>
            <a:off x="1268909" y="4618911"/>
            <a:ext cx="738188" cy="22860"/>
          </a:xfrm>
          <a:prstGeom prst="roundRect">
            <a:avLst>
              <a:gd name="adj" fmla="val 138397"/>
            </a:avLst>
          </a:prstGeom>
          <a:solidFill>
            <a:srgbClr val="D9D4C9"/>
          </a:solidFill>
          <a:ln/>
        </p:spPr>
      </p:sp>
      <p:sp>
        <p:nvSpPr>
          <p:cNvPr id="11" name="Shape 8"/>
          <p:cNvSpPr/>
          <p:nvPr/>
        </p:nvSpPr>
        <p:spPr>
          <a:xfrm>
            <a:off x="817305" y="4393168"/>
            <a:ext cx="474464" cy="474464"/>
          </a:xfrm>
          <a:prstGeom prst="roundRect">
            <a:avLst>
              <a:gd name="adj" fmla="val 6668"/>
            </a:avLst>
          </a:prstGeom>
          <a:solidFill>
            <a:srgbClr val="F3EEE3"/>
          </a:solidFill>
          <a:ln/>
        </p:spPr>
      </p:sp>
      <p:sp>
        <p:nvSpPr>
          <p:cNvPr id="12" name="Text 9"/>
          <p:cNvSpPr/>
          <p:nvPr/>
        </p:nvSpPr>
        <p:spPr>
          <a:xfrm>
            <a:off x="971014" y="4472226"/>
            <a:ext cx="167045" cy="316349"/>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2</a:t>
            </a:r>
            <a:endParaRPr lang="en-US" sz="2450" dirty="0"/>
          </a:p>
        </p:txBody>
      </p:sp>
      <p:sp>
        <p:nvSpPr>
          <p:cNvPr id="13" name="Text 10"/>
          <p:cNvSpPr/>
          <p:nvPr/>
        </p:nvSpPr>
        <p:spPr>
          <a:xfrm>
            <a:off x="2214563" y="4366855"/>
            <a:ext cx="3086814" cy="329446"/>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Analyze Chemical Features</a:t>
            </a:r>
            <a:endParaRPr lang="en-US" sz="2050" dirty="0"/>
          </a:p>
        </p:txBody>
      </p:sp>
      <p:sp>
        <p:nvSpPr>
          <p:cNvPr id="14" name="Text 11"/>
          <p:cNvSpPr/>
          <p:nvPr/>
        </p:nvSpPr>
        <p:spPr>
          <a:xfrm>
            <a:off x="2214563" y="4822746"/>
            <a:ext cx="6191250" cy="674608"/>
          </a:xfrm>
          <a:prstGeom prst="rect">
            <a:avLst/>
          </a:prstGeom>
          <a:noFill/>
          <a:ln/>
        </p:spPr>
        <p:txBody>
          <a:bodyPr wrap="square" lIns="0" tIns="0" rIns="0" bIns="0" rtlCol="0" anchor="t"/>
          <a:lstStyle/>
          <a:p>
            <a:pPr marL="0" indent="0" algn="l">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Key chemical features of active compounds are identified. These include functional groups, shape, and electrostatic properties.</a:t>
            </a:r>
            <a:endParaRPr lang="en-US" sz="1650" dirty="0"/>
          </a:p>
        </p:txBody>
      </p:sp>
      <p:sp>
        <p:nvSpPr>
          <p:cNvPr id="15" name="Shape 12"/>
          <p:cNvSpPr/>
          <p:nvPr/>
        </p:nvSpPr>
        <p:spPr>
          <a:xfrm>
            <a:off x="1268909" y="6381988"/>
            <a:ext cx="738188" cy="22860"/>
          </a:xfrm>
          <a:prstGeom prst="roundRect">
            <a:avLst>
              <a:gd name="adj" fmla="val 138397"/>
            </a:avLst>
          </a:prstGeom>
          <a:solidFill>
            <a:srgbClr val="D9D4C9"/>
          </a:solidFill>
          <a:ln/>
        </p:spPr>
      </p:sp>
      <p:sp>
        <p:nvSpPr>
          <p:cNvPr id="16" name="Shape 13"/>
          <p:cNvSpPr/>
          <p:nvPr/>
        </p:nvSpPr>
        <p:spPr>
          <a:xfrm>
            <a:off x="817305" y="6156246"/>
            <a:ext cx="474464" cy="474464"/>
          </a:xfrm>
          <a:prstGeom prst="roundRect">
            <a:avLst>
              <a:gd name="adj" fmla="val 6668"/>
            </a:avLst>
          </a:prstGeom>
          <a:solidFill>
            <a:srgbClr val="F3EEE3"/>
          </a:solidFill>
          <a:ln/>
        </p:spPr>
      </p:sp>
      <p:sp>
        <p:nvSpPr>
          <p:cNvPr id="17" name="Text 14"/>
          <p:cNvSpPr/>
          <p:nvPr/>
        </p:nvSpPr>
        <p:spPr>
          <a:xfrm>
            <a:off x="971014" y="6235303"/>
            <a:ext cx="167045" cy="316349"/>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3</a:t>
            </a:r>
            <a:endParaRPr lang="en-US" sz="2450" dirty="0"/>
          </a:p>
        </p:txBody>
      </p:sp>
      <p:sp>
        <p:nvSpPr>
          <p:cNvPr id="18" name="Text 15"/>
          <p:cNvSpPr/>
          <p:nvPr/>
        </p:nvSpPr>
        <p:spPr>
          <a:xfrm>
            <a:off x="2214563" y="6129933"/>
            <a:ext cx="2636401" cy="329446"/>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Design New Analogs</a:t>
            </a:r>
            <a:endParaRPr lang="en-US" sz="2050" dirty="0"/>
          </a:p>
        </p:txBody>
      </p:sp>
      <p:sp>
        <p:nvSpPr>
          <p:cNvPr id="19" name="Text 16"/>
          <p:cNvSpPr/>
          <p:nvPr/>
        </p:nvSpPr>
        <p:spPr>
          <a:xfrm>
            <a:off x="2214563" y="6585823"/>
            <a:ext cx="6191250" cy="674608"/>
          </a:xfrm>
          <a:prstGeom prst="rect">
            <a:avLst/>
          </a:prstGeom>
          <a:noFill/>
          <a:ln/>
        </p:spPr>
        <p:txBody>
          <a:bodyPr wrap="square" lIns="0" tIns="0" rIns="0" bIns="0" rtlCol="0" anchor="t"/>
          <a:lstStyle/>
          <a:p>
            <a:pPr marL="0" indent="0" algn="l">
              <a:lnSpc>
                <a:spcPts val="2650"/>
              </a:lnSpc>
              <a:buNone/>
            </a:pPr>
            <a:r>
              <a:rPr lang="en-US" sz="1650" dirty="0">
                <a:solidFill>
                  <a:srgbClr val="2B4150"/>
                </a:solidFill>
                <a:latin typeface="Source Sans Pro" pitchFamily="34" charset="0"/>
                <a:ea typeface="Source Sans Pro" pitchFamily="34" charset="-122"/>
                <a:cs typeface="Source Sans Pro" pitchFamily="34" charset="-120"/>
              </a:rPr>
              <a:t>New drug candidates are designed based on the analyzed features. This process often involves modifying existing compounds.</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1814155"/>
            <a:ext cx="6483429"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Core Applications of CADD</a:t>
            </a:r>
            <a:endParaRPr lang="en-US" sz="4450" dirty="0"/>
          </a:p>
        </p:txBody>
      </p:sp>
      <p:sp>
        <p:nvSpPr>
          <p:cNvPr id="3" name="Text 1"/>
          <p:cNvSpPr/>
          <p:nvPr/>
        </p:nvSpPr>
        <p:spPr>
          <a:xfrm>
            <a:off x="793790" y="308991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Lead Identification</a:t>
            </a:r>
            <a:endParaRPr lang="en-US" sz="2200" dirty="0"/>
          </a:p>
        </p:txBody>
      </p:sp>
      <p:sp>
        <p:nvSpPr>
          <p:cNvPr id="4" name="Text 2"/>
          <p:cNvSpPr/>
          <p:nvPr/>
        </p:nvSpPr>
        <p:spPr>
          <a:xfrm>
            <a:off x="793790" y="3671054"/>
            <a:ext cx="3861792" cy="1814513"/>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CADD techniques screen large compound libraries. They identify promising lead compounds for further development. This process significantly accelerates early-stage drug discovery.</a:t>
            </a:r>
            <a:endParaRPr lang="en-US" sz="1750" dirty="0"/>
          </a:p>
        </p:txBody>
      </p:sp>
      <p:sp>
        <p:nvSpPr>
          <p:cNvPr id="5" name="Text 3"/>
          <p:cNvSpPr/>
          <p:nvPr/>
        </p:nvSpPr>
        <p:spPr>
          <a:xfrm>
            <a:off x="5216604" y="308991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Lead Optimization</a:t>
            </a:r>
            <a:endParaRPr lang="en-US" sz="2200" dirty="0"/>
          </a:p>
        </p:txBody>
      </p:sp>
      <p:sp>
        <p:nvSpPr>
          <p:cNvPr id="6" name="Text 4"/>
          <p:cNvSpPr/>
          <p:nvPr/>
        </p:nvSpPr>
        <p:spPr>
          <a:xfrm>
            <a:off x="5216604" y="3671054"/>
            <a:ext cx="3861792" cy="1814513"/>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Computational methods refine lead compounds. They improve potency, selectivity, and drug-like properties. This stage often involves iterative design and testing cycles.</a:t>
            </a:r>
            <a:endParaRPr lang="en-US" sz="1750" dirty="0"/>
          </a:p>
        </p:txBody>
      </p:sp>
      <p:sp>
        <p:nvSpPr>
          <p:cNvPr id="7" name="Text 5"/>
          <p:cNvSpPr/>
          <p:nvPr/>
        </p:nvSpPr>
        <p:spPr>
          <a:xfrm>
            <a:off x="9639419" y="308991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124E73"/>
                </a:solidFill>
                <a:latin typeface="Source Sans Pro Bold" pitchFamily="34" charset="0"/>
                <a:ea typeface="Source Sans Pro Bold" pitchFamily="34" charset="-122"/>
                <a:cs typeface="Source Sans Pro Bold" pitchFamily="34" charset="-120"/>
              </a:rPr>
              <a:t>ADMET Prediction</a:t>
            </a:r>
            <a:endParaRPr lang="en-US" sz="2200" dirty="0"/>
          </a:p>
        </p:txBody>
      </p:sp>
      <p:sp>
        <p:nvSpPr>
          <p:cNvPr id="8" name="Text 6"/>
          <p:cNvSpPr/>
          <p:nvPr/>
        </p:nvSpPr>
        <p:spPr>
          <a:xfrm>
            <a:off x="9639419" y="3671054"/>
            <a:ext cx="3861792" cy="2540318"/>
          </a:xfrm>
          <a:prstGeom prst="rect">
            <a:avLst/>
          </a:prstGeom>
          <a:noFill/>
          <a:ln/>
        </p:spPr>
        <p:txBody>
          <a:bodyPr wrap="squar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CADD tools predict crucial pharmacokinetic properties. These include absorption, distribution, metabolism, excretion, and toxicity. Early ADMET predictions help prioritize compounds and reduce late-stage failures.</a:t>
            </a:r>
            <a:endParaRPr lang="en-US" sz="1750" dirty="0"/>
          </a:p>
        </p:txBody>
      </p:sp>
      <p:pic>
        <p:nvPicPr>
          <p:cNvPr id="9" name="Image 0" descr="preencoded.png"/>
          <p:cNvPicPr>
            <a:picLocks noChangeAspect="1"/>
          </p:cNvPicPr>
          <p:nvPr/>
        </p:nvPicPr>
        <p:blipFill>
          <a:blip r:embed="rId3"/>
          <a:stretch>
            <a:fillRect/>
          </a:stretch>
        </p:blipFill>
        <p:spPr>
          <a:xfrm>
            <a:off x="13716000" y="228600"/>
            <a:ext cx="685800" cy="685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69938" y="538520"/>
            <a:ext cx="4882634" cy="610314"/>
          </a:xfrm>
          <a:prstGeom prst="rect">
            <a:avLst/>
          </a:prstGeom>
          <a:noFill/>
          <a:ln/>
        </p:spPr>
        <p:txBody>
          <a:bodyPr wrap="none" lIns="0" tIns="0" rIns="0" bIns="0" rtlCol="0" anchor="t"/>
          <a:lstStyle/>
          <a:p>
            <a:pPr marL="0" indent="0">
              <a:lnSpc>
                <a:spcPts val="4800"/>
              </a:lnSpc>
              <a:buNone/>
            </a:pPr>
            <a:r>
              <a:rPr lang="en-US" sz="3800" b="1" dirty="0">
                <a:solidFill>
                  <a:srgbClr val="124E73"/>
                </a:solidFill>
                <a:latin typeface="Source Sans Pro Bold" pitchFamily="34" charset="0"/>
                <a:ea typeface="Source Sans Pro Bold" pitchFamily="34" charset="-122"/>
                <a:cs typeface="Source Sans Pro Bold" pitchFamily="34" charset="-120"/>
              </a:rPr>
              <a:t>Molecular Docking</a:t>
            </a:r>
            <a:endParaRPr lang="en-US" sz="3800" dirty="0"/>
          </a:p>
        </p:txBody>
      </p:sp>
      <p:pic>
        <p:nvPicPr>
          <p:cNvPr id="4" name="Image 1" descr="preencoded.png"/>
          <p:cNvPicPr>
            <a:picLocks noChangeAspect="1"/>
          </p:cNvPicPr>
          <p:nvPr/>
        </p:nvPicPr>
        <p:blipFill>
          <a:blip r:embed="rId4"/>
          <a:stretch>
            <a:fillRect/>
          </a:stretch>
        </p:blipFill>
        <p:spPr>
          <a:xfrm>
            <a:off x="6169938" y="1441728"/>
            <a:ext cx="976432" cy="1562338"/>
          </a:xfrm>
          <a:prstGeom prst="rect">
            <a:avLst/>
          </a:prstGeom>
        </p:spPr>
      </p:pic>
      <p:sp>
        <p:nvSpPr>
          <p:cNvPr id="5" name="Text 1"/>
          <p:cNvSpPr/>
          <p:nvPr/>
        </p:nvSpPr>
        <p:spPr>
          <a:xfrm>
            <a:off x="7439263" y="1636990"/>
            <a:ext cx="2441258" cy="305038"/>
          </a:xfrm>
          <a:prstGeom prst="rect">
            <a:avLst/>
          </a:prstGeom>
          <a:noFill/>
          <a:ln/>
        </p:spPr>
        <p:txBody>
          <a:bodyPr wrap="none" lIns="0" tIns="0" rIns="0" bIns="0" rtlCol="0" anchor="t"/>
          <a:lstStyle/>
          <a:p>
            <a:pPr marL="0" indent="0" algn="l">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Prepare Structures</a:t>
            </a:r>
            <a:endParaRPr lang="en-US" sz="1900" dirty="0"/>
          </a:p>
        </p:txBody>
      </p:sp>
      <p:sp>
        <p:nvSpPr>
          <p:cNvPr id="6" name="Text 2"/>
          <p:cNvSpPr/>
          <p:nvPr/>
        </p:nvSpPr>
        <p:spPr>
          <a:xfrm>
            <a:off x="7439263" y="2059186"/>
            <a:ext cx="6048256" cy="624840"/>
          </a:xfrm>
          <a:prstGeom prst="rect">
            <a:avLst/>
          </a:prstGeom>
          <a:noFill/>
          <a:ln/>
        </p:spPr>
        <p:txBody>
          <a:bodyPr wrap="square" lIns="0" tIns="0" rIns="0" bIns="0" rtlCol="0" anchor="t"/>
          <a:lstStyle/>
          <a:p>
            <a:pPr marL="0" indent="0" algn="l">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Protein and ligand structures are prepared for docking. This involves adding hydrogen atoms and assigning charges.</a:t>
            </a:r>
            <a:endParaRPr lang="en-US" sz="1500" dirty="0"/>
          </a:p>
        </p:txBody>
      </p:sp>
      <p:pic>
        <p:nvPicPr>
          <p:cNvPr id="7" name="Image 2" descr="preencoded.png"/>
          <p:cNvPicPr>
            <a:picLocks noChangeAspect="1"/>
          </p:cNvPicPr>
          <p:nvPr/>
        </p:nvPicPr>
        <p:blipFill>
          <a:blip r:embed="rId5"/>
          <a:stretch>
            <a:fillRect/>
          </a:stretch>
        </p:blipFill>
        <p:spPr>
          <a:xfrm>
            <a:off x="6169938" y="3004066"/>
            <a:ext cx="976432" cy="1562338"/>
          </a:xfrm>
          <a:prstGeom prst="rect">
            <a:avLst/>
          </a:prstGeom>
        </p:spPr>
      </p:pic>
      <p:sp>
        <p:nvSpPr>
          <p:cNvPr id="8" name="Text 3"/>
          <p:cNvSpPr/>
          <p:nvPr/>
        </p:nvSpPr>
        <p:spPr>
          <a:xfrm>
            <a:off x="7439263" y="3199328"/>
            <a:ext cx="2633782" cy="305038"/>
          </a:xfrm>
          <a:prstGeom prst="rect">
            <a:avLst/>
          </a:prstGeom>
          <a:noFill/>
          <a:ln/>
        </p:spPr>
        <p:txBody>
          <a:bodyPr wrap="none" lIns="0" tIns="0" rIns="0" bIns="0" rtlCol="0" anchor="t"/>
          <a:lstStyle/>
          <a:p>
            <a:pPr marL="0" indent="0" algn="l">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Generate Conformations</a:t>
            </a:r>
            <a:endParaRPr lang="en-US" sz="1900" dirty="0"/>
          </a:p>
        </p:txBody>
      </p:sp>
      <p:sp>
        <p:nvSpPr>
          <p:cNvPr id="9" name="Text 4"/>
          <p:cNvSpPr/>
          <p:nvPr/>
        </p:nvSpPr>
        <p:spPr>
          <a:xfrm>
            <a:off x="7439263" y="3621524"/>
            <a:ext cx="6048256" cy="624840"/>
          </a:xfrm>
          <a:prstGeom prst="rect">
            <a:avLst/>
          </a:prstGeom>
          <a:noFill/>
          <a:ln/>
        </p:spPr>
        <p:txBody>
          <a:bodyPr wrap="square" lIns="0" tIns="0" rIns="0" bIns="0" rtlCol="0" anchor="t"/>
          <a:lstStyle/>
          <a:p>
            <a:pPr marL="0" indent="0" algn="l">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Multiple ligand conformations are generated. This explores possible binding poses in the protein's active site.</a:t>
            </a:r>
            <a:endParaRPr lang="en-US" sz="1500" dirty="0"/>
          </a:p>
        </p:txBody>
      </p:sp>
      <p:pic>
        <p:nvPicPr>
          <p:cNvPr id="10" name="Image 3" descr="preencoded.png"/>
          <p:cNvPicPr>
            <a:picLocks noChangeAspect="1"/>
          </p:cNvPicPr>
          <p:nvPr/>
        </p:nvPicPr>
        <p:blipFill>
          <a:blip r:embed="rId6"/>
          <a:stretch>
            <a:fillRect/>
          </a:stretch>
        </p:blipFill>
        <p:spPr>
          <a:xfrm>
            <a:off x="6169938" y="4566404"/>
            <a:ext cx="976432" cy="1562338"/>
          </a:xfrm>
          <a:prstGeom prst="rect">
            <a:avLst/>
          </a:prstGeom>
        </p:spPr>
      </p:pic>
      <p:sp>
        <p:nvSpPr>
          <p:cNvPr id="11" name="Text 5"/>
          <p:cNvSpPr/>
          <p:nvPr/>
        </p:nvSpPr>
        <p:spPr>
          <a:xfrm>
            <a:off x="7439263" y="4761667"/>
            <a:ext cx="2441258" cy="305038"/>
          </a:xfrm>
          <a:prstGeom prst="rect">
            <a:avLst/>
          </a:prstGeom>
          <a:noFill/>
          <a:ln/>
        </p:spPr>
        <p:txBody>
          <a:bodyPr wrap="none" lIns="0" tIns="0" rIns="0" bIns="0" rtlCol="0" anchor="t"/>
          <a:lstStyle/>
          <a:p>
            <a:pPr marL="0" indent="0" algn="l">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Score Interactions</a:t>
            </a:r>
            <a:endParaRPr lang="en-US" sz="1900" dirty="0"/>
          </a:p>
        </p:txBody>
      </p:sp>
      <p:sp>
        <p:nvSpPr>
          <p:cNvPr id="12" name="Text 6"/>
          <p:cNvSpPr/>
          <p:nvPr/>
        </p:nvSpPr>
        <p:spPr>
          <a:xfrm>
            <a:off x="7439263" y="5183862"/>
            <a:ext cx="6048256" cy="624840"/>
          </a:xfrm>
          <a:prstGeom prst="rect">
            <a:avLst/>
          </a:prstGeom>
          <a:noFill/>
          <a:ln/>
        </p:spPr>
        <p:txBody>
          <a:bodyPr wrap="square" lIns="0" tIns="0" rIns="0" bIns="0" rtlCol="0" anchor="t"/>
          <a:lstStyle/>
          <a:p>
            <a:pPr marL="0" indent="0" algn="l">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Docking algorithms score protein-ligand interactions. The best-scoring poses predict the most likely binding modes.</a:t>
            </a:r>
            <a:endParaRPr lang="en-US" sz="1500" dirty="0"/>
          </a:p>
        </p:txBody>
      </p:sp>
      <p:pic>
        <p:nvPicPr>
          <p:cNvPr id="13" name="Image 4" descr="preencoded.png"/>
          <p:cNvPicPr>
            <a:picLocks noChangeAspect="1"/>
          </p:cNvPicPr>
          <p:nvPr/>
        </p:nvPicPr>
        <p:blipFill>
          <a:blip r:embed="rId7"/>
          <a:stretch>
            <a:fillRect/>
          </a:stretch>
        </p:blipFill>
        <p:spPr>
          <a:xfrm>
            <a:off x="6169938" y="6128742"/>
            <a:ext cx="976432" cy="1562338"/>
          </a:xfrm>
          <a:prstGeom prst="rect">
            <a:avLst/>
          </a:prstGeom>
        </p:spPr>
      </p:pic>
      <p:sp>
        <p:nvSpPr>
          <p:cNvPr id="14" name="Text 7"/>
          <p:cNvSpPr/>
          <p:nvPr/>
        </p:nvSpPr>
        <p:spPr>
          <a:xfrm>
            <a:off x="7439263" y="6324005"/>
            <a:ext cx="2441258" cy="305038"/>
          </a:xfrm>
          <a:prstGeom prst="rect">
            <a:avLst/>
          </a:prstGeom>
          <a:noFill/>
          <a:ln/>
        </p:spPr>
        <p:txBody>
          <a:bodyPr wrap="none" lIns="0" tIns="0" rIns="0" bIns="0" rtlCol="0" anchor="t"/>
          <a:lstStyle/>
          <a:p>
            <a:pPr marL="0" indent="0" algn="l">
              <a:lnSpc>
                <a:spcPts val="2400"/>
              </a:lnSpc>
              <a:buNone/>
            </a:pPr>
            <a:r>
              <a:rPr lang="en-US" sz="1900" b="1" dirty="0">
                <a:solidFill>
                  <a:srgbClr val="2B4150"/>
                </a:solidFill>
                <a:latin typeface="Source Sans Pro Bold" pitchFamily="34" charset="0"/>
                <a:ea typeface="Source Sans Pro Bold" pitchFamily="34" charset="-122"/>
                <a:cs typeface="Source Sans Pro Bold" pitchFamily="34" charset="-120"/>
              </a:rPr>
              <a:t>Analyze Results</a:t>
            </a:r>
            <a:endParaRPr lang="en-US" sz="1900" dirty="0"/>
          </a:p>
        </p:txBody>
      </p:sp>
      <p:sp>
        <p:nvSpPr>
          <p:cNvPr id="15" name="Text 8"/>
          <p:cNvSpPr/>
          <p:nvPr/>
        </p:nvSpPr>
        <p:spPr>
          <a:xfrm>
            <a:off x="7439263" y="6746200"/>
            <a:ext cx="6048256" cy="624840"/>
          </a:xfrm>
          <a:prstGeom prst="rect">
            <a:avLst/>
          </a:prstGeom>
          <a:noFill/>
          <a:ln/>
        </p:spPr>
        <p:txBody>
          <a:bodyPr wrap="square" lIns="0" tIns="0" rIns="0" bIns="0" rtlCol="0" anchor="t"/>
          <a:lstStyle/>
          <a:p>
            <a:pPr marL="0" indent="0" algn="l">
              <a:lnSpc>
                <a:spcPts val="2450"/>
              </a:lnSpc>
              <a:buNone/>
            </a:pPr>
            <a:r>
              <a:rPr lang="en-US" sz="1500" dirty="0">
                <a:solidFill>
                  <a:srgbClr val="2B4150"/>
                </a:solidFill>
                <a:latin typeface="Source Sans Pro" pitchFamily="34" charset="0"/>
                <a:ea typeface="Source Sans Pro" pitchFamily="34" charset="-122"/>
                <a:cs typeface="Source Sans Pro" pitchFamily="34" charset="-120"/>
              </a:rPr>
              <a:t>Docking results are analyzed for binding affinity and interactions. This guides further optimization of lead compounds.</a:t>
            </a:r>
            <a:endParaRPr lang="en-US" sz="1500" dirty="0"/>
          </a:p>
        </p:txBody>
      </p:sp>
      <p:pic>
        <p:nvPicPr>
          <p:cNvPr id="16" name="Image 5" descr="preencoded.png"/>
          <p:cNvPicPr>
            <a:picLocks noChangeAspect="1"/>
          </p:cNvPicPr>
          <p:nvPr/>
        </p:nvPicPr>
        <p:blipFill>
          <a:blip r:embed="rId8"/>
          <a:stretch>
            <a:fillRect/>
          </a:stretch>
        </p:blipFill>
        <p:spPr>
          <a:xfrm>
            <a:off x="13716000" y="228600"/>
            <a:ext cx="685800" cy="685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639979"/>
            <a:ext cx="8986004"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QSAR and Pharmacophore Modeling</a:t>
            </a:r>
            <a:endParaRPr lang="en-US" sz="4450" dirty="0"/>
          </a:p>
        </p:txBody>
      </p:sp>
      <p:pic>
        <p:nvPicPr>
          <p:cNvPr id="4" name="Image 1" descr="preencoded.png"/>
          <p:cNvPicPr>
            <a:picLocks noChangeAspect="1"/>
          </p:cNvPicPr>
          <p:nvPr/>
        </p:nvPicPr>
        <p:blipFill>
          <a:blip r:embed="rId4"/>
          <a:stretch>
            <a:fillRect/>
          </a:stretch>
        </p:blipFill>
        <p:spPr>
          <a:xfrm>
            <a:off x="793790" y="4688919"/>
            <a:ext cx="566976" cy="566976"/>
          </a:xfrm>
          <a:prstGeom prst="rect">
            <a:avLst/>
          </a:prstGeom>
        </p:spPr>
      </p:pic>
      <p:sp>
        <p:nvSpPr>
          <p:cNvPr id="5" name="Text 1"/>
          <p:cNvSpPr/>
          <p:nvPr/>
        </p:nvSpPr>
        <p:spPr>
          <a:xfrm>
            <a:off x="793790" y="54827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QSAR Modeling</a:t>
            </a:r>
            <a:endParaRPr lang="en-US" sz="2200" dirty="0"/>
          </a:p>
        </p:txBody>
      </p:sp>
      <p:sp>
        <p:nvSpPr>
          <p:cNvPr id="6" name="Text 2"/>
          <p:cNvSpPr/>
          <p:nvPr/>
        </p:nvSpPr>
        <p:spPr>
          <a:xfrm>
            <a:off x="793790" y="5973128"/>
            <a:ext cx="4120753" cy="1451610"/>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QSAR correlates chemical structures with biological activity. It uses statistical methods to predict properties of new compounds.</a:t>
            </a:r>
            <a:endParaRPr lang="en-US" sz="1750" dirty="0"/>
          </a:p>
        </p:txBody>
      </p:sp>
      <p:pic>
        <p:nvPicPr>
          <p:cNvPr id="7" name="Image 2" descr="preencoded.png"/>
          <p:cNvPicPr>
            <a:picLocks noChangeAspect="1"/>
          </p:cNvPicPr>
          <p:nvPr/>
        </p:nvPicPr>
        <p:blipFill>
          <a:blip r:embed="rId5"/>
          <a:stretch>
            <a:fillRect/>
          </a:stretch>
        </p:blipFill>
        <p:spPr>
          <a:xfrm>
            <a:off x="5254704" y="4688919"/>
            <a:ext cx="566976" cy="566976"/>
          </a:xfrm>
          <a:prstGeom prst="rect">
            <a:avLst/>
          </a:prstGeom>
        </p:spPr>
      </p:pic>
      <p:sp>
        <p:nvSpPr>
          <p:cNvPr id="8" name="Text 3"/>
          <p:cNvSpPr/>
          <p:nvPr/>
        </p:nvSpPr>
        <p:spPr>
          <a:xfrm>
            <a:off x="5254704" y="5482709"/>
            <a:ext cx="2905482"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Pharmacophore Design</a:t>
            </a:r>
            <a:endParaRPr lang="en-US" sz="2200" dirty="0"/>
          </a:p>
        </p:txBody>
      </p:sp>
      <p:sp>
        <p:nvSpPr>
          <p:cNvPr id="9" name="Text 4"/>
          <p:cNvSpPr/>
          <p:nvPr/>
        </p:nvSpPr>
        <p:spPr>
          <a:xfrm>
            <a:off x="5254704" y="5973128"/>
            <a:ext cx="4120872" cy="108870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Pharmacophores represent essential features for biological activity. They guide the design of new active compounds.</a:t>
            </a:r>
            <a:endParaRPr lang="en-US" sz="1750" dirty="0"/>
          </a:p>
        </p:txBody>
      </p:sp>
      <p:pic>
        <p:nvPicPr>
          <p:cNvPr id="10" name="Image 3" descr="preencoded.png"/>
          <p:cNvPicPr>
            <a:picLocks noChangeAspect="1"/>
          </p:cNvPicPr>
          <p:nvPr/>
        </p:nvPicPr>
        <p:blipFill>
          <a:blip r:embed="rId6"/>
          <a:stretch>
            <a:fillRect/>
          </a:stretch>
        </p:blipFill>
        <p:spPr>
          <a:xfrm>
            <a:off x="9715738" y="4688919"/>
            <a:ext cx="566976" cy="566976"/>
          </a:xfrm>
          <a:prstGeom prst="rect">
            <a:avLst/>
          </a:prstGeom>
        </p:spPr>
      </p:pic>
      <p:sp>
        <p:nvSpPr>
          <p:cNvPr id="11" name="Text 5"/>
          <p:cNvSpPr/>
          <p:nvPr/>
        </p:nvSpPr>
        <p:spPr>
          <a:xfrm>
            <a:off x="9715738" y="548270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Virtual Screening</a:t>
            </a:r>
            <a:endParaRPr lang="en-US" sz="2200" dirty="0"/>
          </a:p>
        </p:txBody>
      </p:sp>
      <p:sp>
        <p:nvSpPr>
          <p:cNvPr id="12" name="Text 6"/>
          <p:cNvSpPr/>
          <p:nvPr/>
        </p:nvSpPr>
        <p:spPr>
          <a:xfrm>
            <a:off x="9715738" y="5973128"/>
            <a:ext cx="4120753" cy="1088708"/>
          </a:xfrm>
          <a:prstGeom prst="rect">
            <a:avLst/>
          </a:prstGeom>
          <a:noFill/>
          <a:ln/>
        </p:spPr>
        <p:txBody>
          <a:bodyPr wrap="squar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QSAR and pharmacophore models screen large compound databases. They identify potential new drug candidates efficiently.</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2711" y="904042"/>
            <a:ext cx="7508677" cy="654248"/>
          </a:xfrm>
          <a:prstGeom prst="rect">
            <a:avLst/>
          </a:prstGeom>
          <a:noFill/>
          <a:ln/>
        </p:spPr>
        <p:txBody>
          <a:bodyPr wrap="none" lIns="0" tIns="0" rIns="0" bIns="0" rtlCol="0" anchor="t"/>
          <a:lstStyle/>
          <a:p>
            <a:pPr marL="0" indent="0">
              <a:lnSpc>
                <a:spcPts val="5150"/>
              </a:lnSpc>
              <a:buNone/>
            </a:pPr>
            <a:r>
              <a:rPr lang="en-US" sz="4100" b="1" dirty="0">
                <a:solidFill>
                  <a:srgbClr val="124E73"/>
                </a:solidFill>
                <a:latin typeface="Source Sans Pro Bold" pitchFamily="34" charset="0"/>
                <a:ea typeface="Source Sans Pro Bold" pitchFamily="34" charset="-122"/>
                <a:cs typeface="Source Sans Pro Bold" pitchFamily="34" charset="-120"/>
              </a:rPr>
              <a:t>Molecular Dynamics Simulations</a:t>
            </a:r>
            <a:endParaRPr lang="en-US" sz="4100" dirty="0"/>
          </a:p>
        </p:txBody>
      </p:sp>
      <p:sp>
        <p:nvSpPr>
          <p:cNvPr id="4" name="Shape 1"/>
          <p:cNvSpPr/>
          <p:nvPr/>
        </p:nvSpPr>
        <p:spPr>
          <a:xfrm>
            <a:off x="1035248" y="1872258"/>
            <a:ext cx="22860" cy="5453301"/>
          </a:xfrm>
          <a:prstGeom prst="roundRect">
            <a:avLst>
              <a:gd name="adj" fmla="val 137388"/>
            </a:avLst>
          </a:prstGeom>
          <a:solidFill>
            <a:srgbClr val="D9D4C9"/>
          </a:solidFill>
          <a:ln/>
        </p:spPr>
      </p:sp>
      <p:sp>
        <p:nvSpPr>
          <p:cNvPr id="5" name="Shape 2"/>
          <p:cNvSpPr/>
          <p:nvPr/>
        </p:nvSpPr>
        <p:spPr>
          <a:xfrm>
            <a:off x="1259324" y="2331839"/>
            <a:ext cx="732711" cy="22860"/>
          </a:xfrm>
          <a:prstGeom prst="roundRect">
            <a:avLst>
              <a:gd name="adj" fmla="val 137388"/>
            </a:avLst>
          </a:prstGeom>
          <a:solidFill>
            <a:srgbClr val="D9D4C9"/>
          </a:solidFill>
          <a:ln/>
        </p:spPr>
      </p:sp>
      <p:sp>
        <p:nvSpPr>
          <p:cNvPr id="6" name="Shape 3"/>
          <p:cNvSpPr/>
          <p:nvPr/>
        </p:nvSpPr>
        <p:spPr>
          <a:xfrm>
            <a:off x="811173" y="2107763"/>
            <a:ext cx="471011" cy="471011"/>
          </a:xfrm>
          <a:prstGeom prst="roundRect">
            <a:avLst>
              <a:gd name="adj" fmla="val 6668"/>
            </a:avLst>
          </a:prstGeom>
          <a:solidFill>
            <a:srgbClr val="F3EEE3"/>
          </a:solidFill>
          <a:ln/>
        </p:spPr>
      </p:sp>
      <p:sp>
        <p:nvSpPr>
          <p:cNvPr id="7" name="Text 4"/>
          <p:cNvSpPr/>
          <p:nvPr/>
        </p:nvSpPr>
        <p:spPr>
          <a:xfrm>
            <a:off x="963692" y="2186226"/>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1</a:t>
            </a:r>
            <a:endParaRPr lang="en-US" sz="2450" dirty="0"/>
          </a:p>
        </p:txBody>
      </p:sp>
      <p:sp>
        <p:nvSpPr>
          <p:cNvPr id="8" name="Text 5"/>
          <p:cNvSpPr/>
          <p:nvPr/>
        </p:nvSpPr>
        <p:spPr>
          <a:xfrm>
            <a:off x="2198251" y="2081570"/>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Setup</a:t>
            </a:r>
            <a:endParaRPr lang="en-US" sz="2050" dirty="0"/>
          </a:p>
        </p:txBody>
      </p:sp>
      <p:sp>
        <p:nvSpPr>
          <p:cNvPr id="9" name="Text 6"/>
          <p:cNvSpPr/>
          <p:nvPr/>
        </p:nvSpPr>
        <p:spPr>
          <a:xfrm>
            <a:off x="2198251" y="2534245"/>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Define system, force field, and simulation parameters.</a:t>
            </a:r>
            <a:endParaRPr lang="en-US" sz="1600" dirty="0"/>
          </a:p>
        </p:txBody>
      </p:sp>
      <p:sp>
        <p:nvSpPr>
          <p:cNvPr id="10" name="Shape 7"/>
          <p:cNvSpPr/>
          <p:nvPr/>
        </p:nvSpPr>
        <p:spPr>
          <a:xfrm>
            <a:off x="1259324" y="3747492"/>
            <a:ext cx="732711" cy="22860"/>
          </a:xfrm>
          <a:prstGeom prst="roundRect">
            <a:avLst>
              <a:gd name="adj" fmla="val 137388"/>
            </a:avLst>
          </a:prstGeom>
          <a:solidFill>
            <a:srgbClr val="D9D4C9"/>
          </a:solidFill>
          <a:ln/>
        </p:spPr>
      </p:sp>
      <p:sp>
        <p:nvSpPr>
          <p:cNvPr id="11" name="Shape 8"/>
          <p:cNvSpPr/>
          <p:nvPr/>
        </p:nvSpPr>
        <p:spPr>
          <a:xfrm>
            <a:off x="811173" y="3523417"/>
            <a:ext cx="471011" cy="471011"/>
          </a:xfrm>
          <a:prstGeom prst="roundRect">
            <a:avLst>
              <a:gd name="adj" fmla="val 6668"/>
            </a:avLst>
          </a:prstGeom>
          <a:solidFill>
            <a:srgbClr val="F3EEE3"/>
          </a:solidFill>
          <a:ln/>
        </p:spPr>
      </p:sp>
      <p:sp>
        <p:nvSpPr>
          <p:cNvPr id="12" name="Text 9"/>
          <p:cNvSpPr/>
          <p:nvPr/>
        </p:nvSpPr>
        <p:spPr>
          <a:xfrm>
            <a:off x="963692" y="3601879"/>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2</a:t>
            </a:r>
            <a:endParaRPr lang="en-US" sz="2450" dirty="0"/>
          </a:p>
        </p:txBody>
      </p:sp>
      <p:sp>
        <p:nvSpPr>
          <p:cNvPr id="13" name="Text 10"/>
          <p:cNvSpPr/>
          <p:nvPr/>
        </p:nvSpPr>
        <p:spPr>
          <a:xfrm>
            <a:off x="2198251" y="3497223"/>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Equilibration</a:t>
            </a:r>
            <a:endParaRPr lang="en-US" sz="2050" dirty="0"/>
          </a:p>
        </p:txBody>
      </p:sp>
      <p:sp>
        <p:nvSpPr>
          <p:cNvPr id="14" name="Text 11"/>
          <p:cNvSpPr/>
          <p:nvPr/>
        </p:nvSpPr>
        <p:spPr>
          <a:xfrm>
            <a:off x="2198251" y="3949898"/>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Stabilize system under desired conditions.</a:t>
            </a:r>
            <a:endParaRPr lang="en-US" sz="1600" dirty="0"/>
          </a:p>
        </p:txBody>
      </p:sp>
      <p:sp>
        <p:nvSpPr>
          <p:cNvPr id="15" name="Shape 12"/>
          <p:cNvSpPr/>
          <p:nvPr/>
        </p:nvSpPr>
        <p:spPr>
          <a:xfrm>
            <a:off x="1259324" y="5163145"/>
            <a:ext cx="732711" cy="22860"/>
          </a:xfrm>
          <a:prstGeom prst="roundRect">
            <a:avLst>
              <a:gd name="adj" fmla="val 137388"/>
            </a:avLst>
          </a:prstGeom>
          <a:solidFill>
            <a:srgbClr val="D9D4C9"/>
          </a:solidFill>
          <a:ln/>
        </p:spPr>
      </p:sp>
      <p:sp>
        <p:nvSpPr>
          <p:cNvPr id="16" name="Shape 13"/>
          <p:cNvSpPr/>
          <p:nvPr/>
        </p:nvSpPr>
        <p:spPr>
          <a:xfrm>
            <a:off x="811173" y="4939070"/>
            <a:ext cx="471011" cy="471011"/>
          </a:xfrm>
          <a:prstGeom prst="roundRect">
            <a:avLst>
              <a:gd name="adj" fmla="val 6668"/>
            </a:avLst>
          </a:prstGeom>
          <a:solidFill>
            <a:srgbClr val="F3EEE3"/>
          </a:solidFill>
          <a:ln/>
        </p:spPr>
      </p:sp>
      <p:sp>
        <p:nvSpPr>
          <p:cNvPr id="17" name="Text 14"/>
          <p:cNvSpPr/>
          <p:nvPr/>
        </p:nvSpPr>
        <p:spPr>
          <a:xfrm>
            <a:off x="963692" y="5017532"/>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3</a:t>
            </a:r>
            <a:endParaRPr lang="en-US" sz="2450" dirty="0"/>
          </a:p>
        </p:txBody>
      </p:sp>
      <p:sp>
        <p:nvSpPr>
          <p:cNvPr id="18" name="Text 15"/>
          <p:cNvSpPr/>
          <p:nvPr/>
        </p:nvSpPr>
        <p:spPr>
          <a:xfrm>
            <a:off x="2198251" y="4912876"/>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Production</a:t>
            </a:r>
            <a:endParaRPr lang="en-US" sz="2050" dirty="0"/>
          </a:p>
        </p:txBody>
      </p:sp>
      <p:sp>
        <p:nvSpPr>
          <p:cNvPr id="19" name="Text 16"/>
          <p:cNvSpPr/>
          <p:nvPr/>
        </p:nvSpPr>
        <p:spPr>
          <a:xfrm>
            <a:off x="2198251" y="5365552"/>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Generate trajectory for analysis of protein dynamics.</a:t>
            </a:r>
            <a:endParaRPr lang="en-US" sz="1600" dirty="0"/>
          </a:p>
        </p:txBody>
      </p:sp>
      <p:sp>
        <p:nvSpPr>
          <p:cNvPr id="20" name="Shape 17"/>
          <p:cNvSpPr/>
          <p:nvPr/>
        </p:nvSpPr>
        <p:spPr>
          <a:xfrm>
            <a:off x="1259324" y="6578798"/>
            <a:ext cx="732711" cy="22860"/>
          </a:xfrm>
          <a:prstGeom prst="roundRect">
            <a:avLst>
              <a:gd name="adj" fmla="val 137388"/>
            </a:avLst>
          </a:prstGeom>
          <a:solidFill>
            <a:srgbClr val="D9D4C9"/>
          </a:solidFill>
          <a:ln/>
        </p:spPr>
      </p:sp>
      <p:sp>
        <p:nvSpPr>
          <p:cNvPr id="21" name="Shape 18"/>
          <p:cNvSpPr/>
          <p:nvPr/>
        </p:nvSpPr>
        <p:spPr>
          <a:xfrm>
            <a:off x="811173" y="6354723"/>
            <a:ext cx="471011" cy="471011"/>
          </a:xfrm>
          <a:prstGeom prst="roundRect">
            <a:avLst>
              <a:gd name="adj" fmla="val 6668"/>
            </a:avLst>
          </a:prstGeom>
          <a:solidFill>
            <a:srgbClr val="F3EEE3"/>
          </a:solidFill>
          <a:ln/>
        </p:spPr>
      </p:sp>
      <p:sp>
        <p:nvSpPr>
          <p:cNvPr id="22" name="Text 19"/>
          <p:cNvSpPr/>
          <p:nvPr/>
        </p:nvSpPr>
        <p:spPr>
          <a:xfrm>
            <a:off x="963692" y="6433185"/>
            <a:ext cx="165854" cy="314087"/>
          </a:xfrm>
          <a:prstGeom prst="rect">
            <a:avLst/>
          </a:prstGeom>
          <a:noFill/>
          <a:ln/>
        </p:spPr>
        <p:txBody>
          <a:bodyPr wrap="none" lIns="0" tIns="0" rIns="0" bIns="0" rtlCol="0" anchor="t"/>
          <a:lstStyle/>
          <a:p>
            <a:pPr marL="0" indent="0" algn="ctr">
              <a:lnSpc>
                <a:spcPts val="2450"/>
              </a:lnSpc>
              <a:buNone/>
            </a:pPr>
            <a:r>
              <a:rPr lang="en-US" sz="2450" b="1" dirty="0">
                <a:solidFill>
                  <a:srgbClr val="2B4150"/>
                </a:solidFill>
                <a:latin typeface="Source Sans Pro Bold" pitchFamily="34" charset="0"/>
                <a:ea typeface="Source Sans Pro Bold" pitchFamily="34" charset="-122"/>
                <a:cs typeface="Source Sans Pro Bold" pitchFamily="34" charset="-120"/>
              </a:rPr>
              <a:t>4</a:t>
            </a:r>
            <a:endParaRPr lang="en-US" sz="2450" dirty="0"/>
          </a:p>
        </p:txBody>
      </p:sp>
      <p:sp>
        <p:nvSpPr>
          <p:cNvPr id="23" name="Text 20"/>
          <p:cNvSpPr/>
          <p:nvPr/>
        </p:nvSpPr>
        <p:spPr>
          <a:xfrm>
            <a:off x="2198251" y="6328529"/>
            <a:ext cx="2617232" cy="327065"/>
          </a:xfrm>
          <a:prstGeom prst="rect">
            <a:avLst/>
          </a:prstGeom>
          <a:noFill/>
          <a:ln/>
        </p:spPr>
        <p:txBody>
          <a:bodyPr wrap="none" lIns="0" tIns="0" rIns="0" bIns="0" rtlCol="0" anchor="t"/>
          <a:lstStyle/>
          <a:p>
            <a:pPr marL="0" indent="0" algn="l">
              <a:lnSpc>
                <a:spcPts val="2550"/>
              </a:lnSpc>
              <a:buNone/>
            </a:pPr>
            <a:r>
              <a:rPr lang="en-US" sz="2050" b="1" dirty="0">
                <a:solidFill>
                  <a:srgbClr val="2B4150"/>
                </a:solidFill>
                <a:latin typeface="Source Sans Pro Bold" pitchFamily="34" charset="0"/>
                <a:ea typeface="Source Sans Pro Bold" pitchFamily="34" charset="-122"/>
                <a:cs typeface="Source Sans Pro Bold" pitchFamily="34" charset="-120"/>
              </a:rPr>
              <a:t>Analysis</a:t>
            </a:r>
            <a:endParaRPr lang="en-US" sz="2050" dirty="0"/>
          </a:p>
        </p:txBody>
      </p:sp>
      <p:sp>
        <p:nvSpPr>
          <p:cNvPr id="24" name="Text 21"/>
          <p:cNvSpPr/>
          <p:nvPr/>
        </p:nvSpPr>
        <p:spPr>
          <a:xfrm>
            <a:off x="2198251" y="6781205"/>
            <a:ext cx="6213038" cy="335042"/>
          </a:xfrm>
          <a:prstGeom prst="rect">
            <a:avLst/>
          </a:prstGeom>
          <a:noFill/>
          <a:ln/>
        </p:spPr>
        <p:txBody>
          <a:bodyPr wrap="none" lIns="0" tIns="0" rIns="0" bIns="0" rtlCol="0" anchor="t"/>
          <a:lstStyle/>
          <a:p>
            <a:pPr marL="0" indent="0" algn="l">
              <a:lnSpc>
                <a:spcPts val="2600"/>
              </a:lnSpc>
              <a:buNone/>
            </a:pPr>
            <a:r>
              <a:rPr lang="en-US" sz="1600" dirty="0">
                <a:solidFill>
                  <a:srgbClr val="2B4150"/>
                </a:solidFill>
                <a:latin typeface="Source Sans Pro" pitchFamily="34" charset="0"/>
                <a:ea typeface="Source Sans Pro" pitchFamily="34" charset="-122"/>
                <a:cs typeface="Source Sans Pro" pitchFamily="34" charset="-120"/>
              </a:rPr>
              <a:t>Extract insights from simulation data.</a:t>
            </a:r>
            <a:endParaRPr lang="en-US" sz="1600" dirty="0"/>
          </a:p>
        </p:txBody>
      </p:sp>
    </p:spTree>
    <p:extLst>
      <p:ext uri="{BB962C8B-B14F-4D97-AF65-F5344CB8AC3E}">
        <p14:creationId xmlns:p14="http://schemas.microsoft.com/office/powerpoint/2010/main" val="4556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969889"/>
            <a:ext cx="7207329" cy="2934653"/>
          </a:xfrm>
          <a:prstGeom prst="rect">
            <a:avLst/>
          </a:prstGeom>
          <a:noFill/>
          <a:ln/>
        </p:spPr>
        <p:txBody>
          <a:bodyPr wrap="square" lIns="0" tIns="0" rIns="0" bIns="0" rtlCol="0" anchor="t"/>
          <a:lstStyle/>
          <a:p>
            <a:pPr marL="0" indent="0">
              <a:lnSpc>
                <a:spcPts val="7700"/>
              </a:lnSpc>
              <a:buNone/>
            </a:pPr>
            <a:r>
              <a:rPr lang="en-US" sz="6150" b="1" dirty="0">
                <a:solidFill>
                  <a:srgbClr val="124E73"/>
                </a:solidFill>
                <a:latin typeface="Source Sans Pro Bold" pitchFamily="34" charset="0"/>
                <a:ea typeface="Source Sans Pro Bold" pitchFamily="34" charset="-122"/>
                <a:cs typeface="Source Sans Pro Bold" pitchFamily="34" charset="-120"/>
              </a:rPr>
              <a:t>Protein Structure and Molecular Modeling</a:t>
            </a:r>
            <a:endParaRPr lang="en-US" sz="6150" dirty="0"/>
          </a:p>
        </p:txBody>
      </p:sp>
      <p:sp>
        <p:nvSpPr>
          <p:cNvPr id="4" name="Text 1"/>
          <p:cNvSpPr/>
          <p:nvPr/>
        </p:nvSpPr>
        <p:spPr>
          <a:xfrm>
            <a:off x="6280190" y="5244703"/>
            <a:ext cx="7207329" cy="362903"/>
          </a:xfrm>
          <a:prstGeom prst="rect">
            <a:avLst/>
          </a:prstGeom>
          <a:noFill/>
          <a:ln/>
        </p:spPr>
        <p:txBody>
          <a:bodyPr wrap="none" lIns="0" tIns="0" rIns="0" bIns="0" rtlCol="0" anchor="t"/>
          <a:lstStyle/>
          <a:p>
            <a:pPr marL="0" indent="0">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Explore protein structures and modeling techniques in biochemistry.</a:t>
            </a:r>
            <a:endParaRPr lang="en-US" sz="1750" dirty="0"/>
          </a:p>
        </p:txBody>
      </p:sp>
      <p:sp>
        <p:nvSpPr>
          <p:cNvPr id="5" name="Shape 2"/>
          <p:cNvSpPr/>
          <p:nvPr/>
        </p:nvSpPr>
        <p:spPr>
          <a:xfrm>
            <a:off x="6280190" y="5879663"/>
            <a:ext cx="362903" cy="362903"/>
          </a:xfrm>
          <a:prstGeom prst="roundRect">
            <a:avLst>
              <a:gd name="adj" fmla="val 25194296"/>
            </a:avLst>
          </a:prstGeom>
          <a:noFill/>
          <a:ln w="7620">
            <a:solidFill>
              <a:srgbClr val="FFFFFF"/>
            </a:solidFill>
            <a:prstDash val="solid"/>
          </a:ln>
        </p:spPr>
      </p:sp>
      <p:pic>
        <p:nvPicPr>
          <p:cNvPr id="6" name="Image 1" descr="preencoded.png"/>
          <p:cNvPicPr>
            <a:picLocks noChangeAspect="1"/>
          </p:cNvPicPr>
          <p:nvPr/>
        </p:nvPicPr>
        <p:blipFill>
          <a:blip r:embed="rId4"/>
          <a:stretch>
            <a:fillRect/>
          </a:stretch>
        </p:blipFill>
        <p:spPr>
          <a:xfrm>
            <a:off x="6287810" y="5887283"/>
            <a:ext cx="347663" cy="347663"/>
          </a:xfrm>
          <a:prstGeom prst="rect">
            <a:avLst/>
          </a:prstGeom>
        </p:spPr>
      </p:pic>
      <p:sp>
        <p:nvSpPr>
          <p:cNvPr id="7" name="Text 3"/>
          <p:cNvSpPr/>
          <p:nvPr/>
        </p:nvSpPr>
        <p:spPr>
          <a:xfrm>
            <a:off x="6756440" y="5862757"/>
            <a:ext cx="2421731" cy="396835"/>
          </a:xfrm>
          <a:prstGeom prst="rect">
            <a:avLst/>
          </a:prstGeom>
          <a:noFill/>
          <a:ln/>
        </p:spPr>
        <p:txBody>
          <a:bodyPr wrap="none" lIns="0" tIns="0" rIns="0" bIns="0" rtlCol="0" anchor="t"/>
          <a:lstStyle/>
          <a:p>
            <a:pPr marL="0" indent="0" algn="l">
              <a:lnSpc>
                <a:spcPts val="3100"/>
              </a:lnSpc>
              <a:buNone/>
            </a:pPr>
            <a:r>
              <a:rPr lang="en-US" sz="2200" b="1" dirty="0">
                <a:solidFill>
                  <a:srgbClr val="2B4150"/>
                </a:solidFill>
                <a:latin typeface="Source Sans Pro Bold" pitchFamily="34" charset="0"/>
                <a:ea typeface="Source Sans Pro Bold" pitchFamily="34" charset="-122"/>
                <a:cs typeface="Source Sans Pro Bold" pitchFamily="34" charset="-120"/>
              </a:rPr>
              <a:t>by Israa M. Shamkh</a:t>
            </a:r>
            <a:endParaRPr lang="en-US" sz="2200" dirty="0"/>
          </a:p>
        </p:txBody>
      </p:sp>
      <p:pic>
        <p:nvPicPr>
          <p:cNvPr id="8" name="Image 2" descr="preencoded.png"/>
          <p:cNvPicPr>
            <a:picLocks noChangeAspect="1"/>
          </p:cNvPicPr>
          <p:nvPr/>
        </p:nvPicPr>
        <p:blipFill>
          <a:blip r:embed="rId5"/>
          <a:stretch>
            <a:fillRect/>
          </a:stretch>
        </p:blipFill>
        <p:spPr>
          <a:xfrm>
            <a:off x="13716000" y="228600"/>
            <a:ext cx="685800" cy="685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636151"/>
            <a:ext cx="6887051" cy="708779"/>
          </a:xfrm>
          <a:prstGeom prst="rect">
            <a:avLst/>
          </a:prstGeom>
          <a:noFill/>
          <a:ln/>
        </p:spPr>
        <p:txBody>
          <a:bodyPr wrap="none" lIns="0" tIns="0" rIns="0" bIns="0" rtlCol="0" anchor="t"/>
          <a:lstStyle/>
          <a:p>
            <a:pPr marL="0" indent="0">
              <a:lnSpc>
                <a:spcPts val="5550"/>
              </a:lnSpc>
              <a:buNone/>
            </a:pPr>
            <a:r>
              <a:rPr lang="en-US" sz="4450" b="1" dirty="0">
                <a:solidFill>
                  <a:srgbClr val="124E73"/>
                </a:solidFill>
                <a:latin typeface="Source Sans Pro Bold" pitchFamily="34" charset="0"/>
                <a:ea typeface="Source Sans Pro Bold" pitchFamily="34" charset="-122"/>
                <a:cs typeface="Source Sans Pro Bold" pitchFamily="34" charset="-120"/>
              </a:rPr>
              <a:t>Protein Structure Hierarchy</a:t>
            </a:r>
            <a:endParaRPr lang="en-US" sz="4450" dirty="0"/>
          </a:p>
        </p:txBody>
      </p:sp>
      <p:sp>
        <p:nvSpPr>
          <p:cNvPr id="4" name="Shape 1"/>
          <p:cNvSpPr/>
          <p:nvPr/>
        </p:nvSpPr>
        <p:spPr>
          <a:xfrm>
            <a:off x="1118711" y="1685092"/>
            <a:ext cx="30480" cy="5908238"/>
          </a:xfrm>
          <a:prstGeom prst="roundRect">
            <a:avLst>
              <a:gd name="adj" fmla="val 111628"/>
            </a:avLst>
          </a:prstGeom>
          <a:solidFill>
            <a:srgbClr val="D9D4C9"/>
          </a:solidFill>
          <a:ln/>
        </p:spPr>
      </p:sp>
      <p:sp>
        <p:nvSpPr>
          <p:cNvPr id="5" name="Shape 2"/>
          <p:cNvSpPr/>
          <p:nvPr/>
        </p:nvSpPr>
        <p:spPr>
          <a:xfrm>
            <a:off x="1358622" y="2180153"/>
            <a:ext cx="793790" cy="30480"/>
          </a:xfrm>
          <a:prstGeom prst="roundRect">
            <a:avLst>
              <a:gd name="adj" fmla="val 111628"/>
            </a:avLst>
          </a:prstGeom>
          <a:solidFill>
            <a:srgbClr val="D9D4C9"/>
          </a:solidFill>
          <a:ln/>
        </p:spPr>
      </p:sp>
      <p:sp>
        <p:nvSpPr>
          <p:cNvPr id="6" name="Shape 3"/>
          <p:cNvSpPr/>
          <p:nvPr/>
        </p:nvSpPr>
        <p:spPr>
          <a:xfrm>
            <a:off x="878800" y="1940243"/>
            <a:ext cx="510302" cy="510302"/>
          </a:xfrm>
          <a:prstGeom prst="roundRect">
            <a:avLst>
              <a:gd name="adj" fmla="val 6667"/>
            </a:avLst>
          </a:prstGeom>
          <a:solidFill>
            <a:srgbClr val="F3EEE3"/>
          </a:solidFill>
          <a:ln/>
        </p:spPr>
      </p:sp>
      <p:sp>
        <p:nvSpPr>
          <p:cNvPr id="7" name="Text 4"/>
          <p:cNvSpPr/>
          <p:nvPr/>
        </p:nvSpPr>
        <p:spPr>
          <a:xfrm>
            <a:off x="1044059" y="2025253"/>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1</a:t>
            </a:r>
            <a:endParaRPr lang="en-US" sz="2650" dirty="0"/>
          </a:p>
        </p:txBody>
      </p:sp>
      <p:sp>
        <p:nvSpPr>
          <p:cNvPr id="8" name="Text 5"/>
          <p:cNvSpPr/>
          <p:nvPr/>
        </p:nvSpPr>
        <p:spPr>
          <a:xfrm>
            <a:off x="2381488" y="1911906"/>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Primary Structure</a:t>
            </a:r>
            <a:endParaRPr lang="en-US" sz="2200" dirty="0"/>
          </a:p>
        </p:txBody>
      </p:sp>
      <p:sp>
        <p:nvSpPr>
          <p:cNvPr id="9" name="Text 6"/>
          <p:cNvSpPr/>
          <p:nvPr/>
        </p:nvSpPr>
        <p:spPr>
          <a:xfrm>
            <a:off x="2381488" y="2402324"/>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Amino acid sequence defines protein's foundation.</a:t>
            </a:r>
            <a:endParaRPr lang="en-US" sz="1750" dirty="0"/>
          </a:p>
        </p:txBody>
      </p:sp>
      <p:sp>
        <p:nvSpPr>
          <p:cNvPr id="10" name="Shape 7"/>
          <p:cNvSpPr/>
          <p:nvPr/>
        </p:nvSpPr>
        <p:spPr>
          <a:xfrm>
            <a:off x="1358622" y="3713917"/>
            <a:ext cx="793790" cy="30480"/>
          </a:xfrm>
          <a:prstGeom prst="roundRect">
            <a:avLst>
              <a:gd name="adj" fmla="val 111628"/>
            </a:avLst>
          </a:prstGeom>
          <a:solidFill>
            <a:srgbClr val="D9D4C9"/>
          </a:solidFill>
          <a:ln/>
        </p:spPr>
      </p:sp>
      <p:sp>
        <p:nvSpPr>
          <p:cNvPr id="11" name="Shape 8"/>
          <p:cNvSpPr/>
          <p:nvPr/>
        </p:nvSpPr>
        <p:spPr>
          <a:xfrm>
            <a:off x="878800" y="3474006"/>
            <a:ext cx="510302" cy="510302"/>
          </a:xfrm>
          <a:prstGeom prst="roundRect">
            <a:avLst>
              <a:gd name="adj" fmla="val 6667"/>
            </a:avLst>
          </a:prstGeom>
          <a:solidFill>
            <a:srgbClr val="F3EEE3"/>
          </a:solidFill>
          <a:ln/>
        </p:spPr>
      </p:sp>
      <p:sp>
        <p:nvSpPr>
          <p:cNvPr id="12" name="Text 9"/>
          <p:cNvSpPr/>
          <p:nvPr/>
        </p:nvSpPr>
        <p:spPr>
          <a:xfrm>
            <a:off x="1044059" y="3559016"/>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2</a:t>
            </a:r>
            <a:endParaRPr lang="en-US" sz="2650" dirty="0"/>
          </a:p>
        </p:txBody>
      </p:sp>
      <p:sp>
        <p:nvSpPr>
          <p:cNvPr id="13" name="Text 10"/>
          <p:cNvSpPr/>
          <p:nvPr/>
        </p:nvSpPr>
        <p:spPr>
          <a:xfrm>
            <a:off x="2381488" y="344566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Secondary Structure</a:t>
            </a:r>
            <a:endParaRPr lang="en-US" sz="2200" dirty="0"/>
          </a:p>
        </p:txBody>
      </p:sp>
      <p:sp>
        <p:nvSpPr>
          <p:cNvPr id="14" name="Text 11"/>
          <p:cNvSpPr/>
          <p:nvPr/>
        </p:nvSpPr>
        <p:spPr>
          <a:xfrm>
            <a:off x="2381488" y="3936087"/>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Alpha-helices and beta-sheets form local conformations.</a:t>
            </a:r>
            <a:endParaRPr lang="en-US" sz="1750" dirty="0"/>
          </a:p>
        </p:txBody>
      </p:sp>
      <p:sp>
        <p:nvSpPr>
          <p:cNvPr id="15" name="Shape 12"/>
          <p:cNvSpPr/>
          <p:nvPr/>
        </p:nvSpPr>
        <p:spPr>
          <a:xfrm>
            <a:off x="1358622" y="5247680"/>
            <a:ext cx="793790" cy="30480"/>
          </a:xfrm>
          <a:prstGeom prst="roundRect">
            <a:avLst>
              <a:gd name="adj" fmla="val 111628"/>
            </a:avLst>
          </a:prstGeom>
          <a:solidFill>
            <a:srgbClr val="D9D4C9"/>
          </a:solidFill>
          <a:ln/>
        </p:spPr>
      </p:sp>
      <p:sp>
        <p:nvSpPr>
          <p:cNvPr id="16" name="Shape 13"/>
          <p:cNvSpPr/>
          <p:nvPr/>
        </p:nvSpPr>
        <p:spPr>
          <a:xfrm>
            <a:off x="878800" y="5007769"/>
            <a:ext cx="510302" cy="510302"/>
          </a:xfrm>
          <a:prstGeom prst="roundRect">
            <a:avLst>
              <a:gd name="adj" fmla="val 6667"/>
            </a:avLst>
          </a:prstGeom>
          <a:solidFill>
            <a:srgbClr val="F3EEE3"/>
          </a:solidFill>
          <a:ln/>
        </p:spPr>
      </p:sp>
      <p:sp>
        <p:nvSpPr>
          <p:cNvPr id="17" name="Text 14"/>
          <p:cNvSpPr/>
          <p:nvPr/>
        </p:nvSpPr>
        <p:spPr>
          <a:xfrm>
            <a:off x="1044059" y="5092779"/>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3</a:t>
            </a:r>
            <a:endParaRPr lang="en-US" sz="2650" dirty="0"/>
          </a:p>
        </p:txBody>
      </p:sp>
      <p:sp>
        <p:nvSpPr>
          <p:cNvPr id="18" name="Text 15"/>
          <p:cNvSpPr/>
          <p:nvPr/>
        </p:nvSpPr>
        <p:spPr>
          <a:xfrm>
            <a:off x="2381488" y="4979432"/>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Tertiary Structure</a:t>
            </a:r>
            <a:endParaRPr lang="en-US" sz="2200" dirty="0"/>
          </a:p>
        </p:txBody>
      </p:sp>
      <p:sp>
        <p:nvSpPr>
          <p:cNvPr id="19" name="Text 16"/>
          <p:cNvSpPr/>
          <p:nvPr/>
        </p:nvSpPr>
        <p:spPr>
          <a:xfrm>
            <a:off x="2381488" y="5469850"/>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3D folding of single protein molecule.</a:t>
            </a:r>
            <a:endParaRPr lang="en-US" sz="1750" dirty="0"/>
          </a:p>
        </p:txBody>
      </p:sp>
      <p:sp>
        <p:nvSpPr>
          <p:cNvPr id="20" name="Shape 17"/>
          <p:cNvSpPr/>
          <p:nvPr/>
        </p:nvSpPr>
        <p:spPr>
          <a:xfrm>
            <a:off x="1358622" y="6781443"/>
            <a:ext cx="793790" cy="30480"/>
          </a:xfrm>
          <a:prstGeom prst="roundRect">
            <a:avLst>
              <a:gd name="adj" fmla="val 111628"/>
            </a:avLst>
          </a:prstGeom>
          <a:solidFill>
            <a:srgbClr val="D9D4C9"/>
          </a:solidFill>
          <a:ln/>
        </p:spPr>
      </p:sp>
      <p:sp>
        <p:nvSpPr>
          <p:cNvPr id="21" name="Shape 18"/>
          <p:cNvSpPr/>
          <p:nvPr/>
        </p:nvSpPr>
        <p:spPr>
          <a:xfrm>
            <a:off x="878800" y="6541532"/>
            <a:ext cx="510302" cy="510302"/>
          </a:xfrm>
          <a:prstGeom prst="roundRect">
            <a:avLst>
              <a:gd name="adj" fmla="val 6667"/>
            </a:avLst>
          </a:prstGeom>
          <a:solidFill>
            <a:srgbClr val="F3EEE3"/>
          </a:solidFill>
          <a:ln/>
        </p:spPr>
      </p:sp>
      <p:sp>
        <p:nvSpPr>
          <p:cNvPr id="22" name="Text 19"/>
          <p:cNvSpPr/>
          <p:nvPr/>
        </p:nvSpPr>
        <p:spPr>
          <a:xfrm>
            <a:off x="1044059" y="6626543"/>
            <a:ext cx="179665" cy="340281"/>
          </a:xfrm>
          <a:prstGeom prst="rect">
            <a:avLst/>
          </a:prstGeom>
          <a:noFill/>
          <a:ln/>
        </p:spPr>
        <p:txBody>
          <a:bodyPr wrap="none" lIns="0" tIns="0" rIns="0" bIns="0" rtlCol="0" anchor="t"/>
          <a:lstStyle/>
          <a:p>
            <a:pPr marL="0" indent="0" algn="ctr">
              <a:lnSpc>
                <a:spcPts val="2650"/>
              </a:lnSpc>
              <a:buNone/>
            </a:pPr>
            <a:r>
              <a:rPr lang="en-US" sz="2650" b="1" dirty="0">
                <a:solidFill>
                  <a:srgbClr val="2B4150"/>
                </a:solidFill>
                <a:latin typeface="Source Sans Pro Bold" pitchFamily="34" charset="0"/>
                <a:ea typeface="Source Sans Pro Bold" pitchFamily="34" charset="-122"/>
                <a:cs typeface="Source Sans Pro Bold" pitchFamily="34" charset="-120"/>
              </a:rPr>
              <a:t>4</a:t>
            </a:r>
            <a:endParaRPr lang="en-US" sz="2650" dirty="0"/>
          </a:p>
        </p:txBody>
      </p:sp>
      <p:sp>
        <p:nvSpPr>
          <p:cNvPr id="23" name="Text 20"/>
          <p:cNvSpPr/>
          <p:nvPr/>
        </p:nvSpPr>
        <p:spPr>
          <a:xfrm>
            <a:off x="2381488" y="651319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2B4150"/>
                </a:solidFill>
                <a:latin typeface="Source Sans Pro Bold" pitchFamily="34" charset="0"/>
                <a:ea typeface="Source Sans Pro Bold" pitchFamily="34" charset="-122"/>
                <a:cs typeface="Source Sans Pro Bold" pitchFamily="34" charset="-120"/>
              </a:rPr>
              <a:t>Quaternary Structure</a:t>
            </a:r>
            <a:endParaRPr lang="en-US" sz="2200" dirty="0"/>
          </a:p>
        </p:txBody>
      </p:sp>
      <p:sp>
        <p:nvSpPr>
          <p:cNvPr id="24" name="Text 21"/>
          <p:cNvSpPr/>
          <p:nvPr/>
        </p:nvSpPr>
        <p:spPr>
          <a:xfrm>
            <a:off x="2381488" y="7003613"/>
            <a:ext cx="5968722" cy="362903"/>
          </a:xfrm>
          <a:prstGeom prst="rect">
            <a:avLst/>
          </a:prstGeom>
          <a:noFill/>
          <a:ln/>
        </p:spPr>
        <p:txBody>
          <a:bodyPr wrap="none" lIns="0" tIns="0" rIns="0" bIns="0" rtlCol="0" anchor="t"/>
          <a:lstStyle/>
          <a:p>
            <a:pPr marL="0" indent="0" algn="l">
              <a:lnSpc>
                <a:spcPts val="2850"/>
              </a:lnSpc>
              <a:buNone/>
            </a:pPr>
            <a:r>
              <a:rPr lang="en-US" sz="1750" dirty="0">
                <a:solidFill>
                  <a:srgbClr val="2B4150"/>
                </a:solidFill>
                <a:latin typeface="Source Sans Pro" pitchFamily="34" charset="0"/>
                <a:ea typeface="Source Sans Pro" pitchFamily="34" charset="-122"/>
                <a:cs typeface="Source Sans Pro" pitchFamily="34" charset="-120"/>
              </a:rPr>
              <a:t>Multiple subunits assemble into functional complex.</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792</Words>
  <Application>Microsoft Office PowerPoint</Application>
  <PresentationFormat>Custom</PresentationFormat>
  <Paragraphs>166</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Source Sans Pro</vt:lpstr>
      <vt:lpstr>Source Sans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Israa M Shamekh</cp:lastModifiedBy>
  <cp:revision>4</cp:revision>
  <dcterms:created xsi:type="dcterms:W3CDTF">2024-11-26T08:03:37Z</dcterms:created>
  <dcterms:modified xsi:type="dcterms:W3CDTF">2024-11-26T19:52:43Z</dcterms:modified>
</cp:coreProperties>
</file>